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7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8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9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0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1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2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3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980" r:id="rId2"/>
  </p:sldMasterIdLst>
  <p:notesMasterIdLst>
    <p:notesMasterId r:id="rId116"/>
  </p:notesMasterIdLst>
  <p:sldIdLst>
    <p:sldId id="5149" r:id="rId3"/>
    <p:sldId id="5163" r:id="rId4"/>
    <p:sldId id="1022" r:id="rId5"/>
    <p:sldId id="6953" r:id="rId6"/>
    <p:sldId id="6954" r:id="rId7"/>
    <p:sldId id="6957" r:id="rId8"/>
    <p:sldId id="6958" r:id="rId9"/>
    <p:sldId id="6956" r:id="rId10"/>
    <p:sldId id="5174" r:id="rId11"/>
    <p:sldId id="6962" r:id="rId12"/>
    <p:sldId id="6967" r:id="rId13"/>
    <p:sldId id="6913" r:id="rId14"/>
    <p:sldId id="6968" r:id="rId15"/>
    <p:sldId id="6964" r:id="rId16"/>
    <p:sldId id="884" r:id="rId17"/>
    <p:sldId id="6971" r:id="rId18"/>
    <p:sldId id="6993" r:id="rId19"/>
    <p:sldId id="6972" r:id="rId20"/>
    <p:sldId id="6926" r:id="rId21"/>
    <p:sldId id="6973" r:id="rId22"/>
    <p:sldId id="6994" r:id="rId23"/>
    <p:sldId id="6997" r:id="rId24"/>
    <p:sldId id="6981" r:id="rId25"/>
    <p:sldId id="6982" r:id="rId26"/>
    <p:sldId id="6992" r:id="rId27"/>
    <p:sldId id="6983" r:id="rId28"/>
    <p:sldId id="6984" r:id="rId29"/>
    <p:sldId id="6985" r:id="rId30"/>
    <p:sldId id="6987" r:id="rId31"/>
    <p:sldId id="6949" r:id="rId32"/>
    <p:sldId id="6988" r:id="rId33"/>
    <p:sldId id="1027" r:id="rId34"/>
    <p:sldId id="6930" r:id="rId35"/>
    <p:sldId id="6931" r:id="rId36"/>
    <p:sldId id="6996" r:id="rId37"/>
    <p:sldId id="6995" r:id="rId38"/>
    <p:sldId id="6989" r:id="rId39"/>
    <p:sldId id="6937" r:id="rId40"/>
    <p:sldId id="6991" r:id="rId41"/>
    <p:sldId id="6938" r:id="rId42"/>
    <p:sldId id="1060" r:id="rId43"/>
    <p:sldId id="5178" r:id="rId44"/>
    <p:sldId id="6909" r:id="rId45"/>
    <p:sldId id="1061" r:id="rId46"/>
    <p:sldId id="1062" r:id="rId47"/>
    <p:sldId id="6936" r:id="rId48"/>
    <p:sldId id="904" r:id="rId49"/>
    <p:sldId id="1029" r:id="rId50"/>
    <p:sldId id="1019" r:id="rId51"/>
    <p:sldId id="6939" r:id="rId52"/>
    <p:sldId id="6940" r:id="rId53"/>
    <p:sldId id="1076" r:id="rId54"/>
    <p:sldId id="5171" r:id="rId55"/>
    <p:sldId id="973" r:id="rId56"/>
    <p:sldId id="971" r:id="rId57"/>
    <p:sldId id="972" r:id="rId58"/>
    <p:sldId id="994" r:id="rId59"/>
    <p:sldId id="995" r:id="rId60"/>
    <p:sldId id="996" r:id="rId61"/>
    <p:sldId id="974" r:id="rId62"/>
    <p:sldId id="1227" r:id="rId63"/>
    <p:sldId id="6916" r:id="rId64"/>
    <p:sldId id="6917" r:id="rId65"/>
    <p:sldId id="6941" r:id="rId66"/>
    <p:sldId id="6919" r:id="rId67"/>
    <p:sldId id="6920" r:id="rId68"/>
    <p:sldId id="6921" r:id="rId69"/>
    <p:sldId id="1004" r:id="rId70"/>
    <p:sldId id="1010" r:id="rId71"/>
    <p:sldId id="1011" r:id="rId72"/>
    <p:sldId id="1012" r:id="rId73"/>
    <p:sldId id="1013" r:id="rId74"/>
    <p:sldId id="1014" r:id="rId75"/>
    <p:sldId id="5266" r:id="rId76"/>
    <p:sldId id="5268" r:id="rId77"/>
    <p:sldId id="5269" r:id="rId78"/>
    <p:sldId id="5272" r:id="rId79"/>
    <p:sldId id="5273" r:id="rId80"/>
    <p:sldId id="5274" r:id="rId81"/>
    <p:sldId id="5275" r:id="rId82"/>
    <p:sldId id="5276" r:id="rId83"/>
    <p:sldId id="5277" r:id="rId84"/>
    <p:sldId id="5278" r:id="rId85"/>
    <p:sldId id="5279" r:id="rId86"/>
    <p:sldId id="5280" r:id="rId87"/>
    <p:sldId id="5281" r:id="rId88"/>
    <p:sldId id="5282" r:id="rId89"/>
    <p:sldId id="5283" r:id="rId90"/>
    <p:sldId id="6943" r:id="rId91"/>
    <p:sldId id="5285" r:id="rId92"/>
    <p:sldId id="5286" r:id="rId93"/>
    <p:sldId id="5287" r:id="rId94"/>
    <p:sldId id="6945" r:id="rId95"/>
    <p:sldId id="6946" r:id="rId96"/>
    <p:sldId id="6947" r:id="rId97"/>
    <p:sldId id="6948" r:id="rId98"/>
    <p:sldId id="6944" r:id="rId99"/>
    <p:sldId id="5289" r:id="rId100"/>
    <p:sldId id="5290" r:id="rId101"/>
    <p:sldId id="1042" r:id="rId102"/>
    <p:sldId id="1041" r:id="rId103"/>
    <p:sldId id="1044" r:id="rId104"/>
    <p:sldId id="1046" r:id="rId105"/>
    <p:sldId id="1047" r:id="rId106"/>
    <p:sldId id="1051" r:id="rId107"/>
    <p:sldId id="1052" r:id="rId108"/>
    <p:sldId id="6848" r:id="rId109"/>
    <p:sldId id="1049" r:id="rId110"/>
    <p:sldId id="1050" r:id="rId111"/>
    <p:sldId id="1048" r:id="rId112"/>
    <p:sldId id="1043" r:id="rId113"/>
    <p:sldId id="1053" r:id="rId114"/>
    <p:sldId id="6908" r:id="rId11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2F4F8"/>
    <a:srgbClr val="F89BBA"/>
    <a:srgbClr val="EFA7A7"/>
    <a:srgbClr val="EC008D"/>
    <a:srgbClr val="FFFF01"/>
    <a:srgbClr val="CCDEDF"/>
    <a:srgbClr val="E7EFE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43"/>
    <p:restoredTop sz="92653"/>
  </p:normalViewPr>
  <p:slideViewPr>
    <p:cSldViewPr snapToGrid="0">
      <p:cViewPr varScale="1">
        <p:scale>
          <a:sx n="118" d="100"/>
          <a:sy n="118" d="100"/>
        </p:scale>
        <p:origin x="153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presProps" Target="pres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DFFD09-4CDF-164B-89C4-35992E2E6E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C3243B-6B73-B44D-849C-0AAF8CDC16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84867A6-DCD3-423A-9852-47AE7A5F9DD8}" type="datetime1">
              <a:rPr lang="en-US" altLang="en-US"/>
              <a:pPr>
                <a:defRPr/>
              </a:pPr>
              <a:t>1/2/24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98E94DD-1C25-644A-97C2-065A6632E0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46EA9EF-887D-024D-A981-C83723D2C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CFF1E-1963-4E43-BD3F-22F8CB0641F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47558-60FF-FB47-B078-F2E83A715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99A7179-3C62-4B31-AD6D-698978FDEB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169AF-B4C9-8340-BA18-381651FC7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6300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835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004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188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620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clock</a:t>
            </a:r>
            <a:r>
              <a:rPr lang="en-US" baseline="0" dirty="0"/>
              <a:t> much earlier maybe.</a:t>
            </a:r>
          </a:p>
          <a:p>
            <a:endParaRPr lang="en-US" baseline="0" dirty="0"/>
          </a:p>
          <a:p>
            <a:r>
              <a:rPr lang="en-US" baseline="0" dirty="0"/>
              <a:t>input data is sampled once.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193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537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8BA0D2-4C73-4606-A27B-E411562144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310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8BA0D2-4C73-4606-A27B-E411562144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055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8BA0D2-4C73-4606-A27B-E411562144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733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8BA0D2-4C73-4606-A27B-E411562144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808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243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8BA0D2-4C73-4606-A27B-E411562144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903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8BA0D2-4C73-4606-A27B-E411562144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73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8BA0D2-4C73-4606-A27B-E411562144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557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645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read from memory?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950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DBE78A-6844-41E5-82DF-345416EFBF0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3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</a:t>
            </a:r>
            <a:r>
              <a:rPr lang="en-US" baseline="0" dirty="0"/>
              <a:t> write to memory?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077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Putting it all together...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737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bigger memory 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0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2338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9A7179-3C62-4B31-AD6D-698978FDEBF1}" type="slidenum">
              <a:rPr lang="en-US" altLang="en-US" smtClean="0"/>
              <a:pPr>
                <a:defRPr/>
              </a:pPr>
              <a:t>112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5458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832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265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34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9A7179-3C62-4B31-AD6D-698978FDEBF1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3486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356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A7179-3C62-4B31-AD6D-698978FDEBF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39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F911D5CE-1D03-43F3-A92B-DD06A441D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7AEB27B-8C7B-48B1-AE19-38CC356101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F759EE34-9544-4B3D-877E-29F053F56E9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64DE93-AA8B-43DB-80E8-90D84C21CE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1DC722D-6C17-40EA-93F1-C11F93A9A7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A571157-599A-48CF-B33B-15D664195D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5BEF67B4-941F-4736-A122-66E8AE1B41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83223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BFDE82C-F3F2-414E-B0D5-A9C5F332F63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EEC5C75-DEEC-466B-B4CA-433EA60AC5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4EB96-1D1F-4727-BA41-F8213483DA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462361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72EAE6A-AA7B-416A-B451-FE0859769DB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3C5A18F-2ACE-466C-9FD9-A13486B80C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530683-A928-4246-A266-8549E4F3D2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67450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F5177B8-2D3C-4F5A-A583-9F772A9111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5BEDB5B-5A04-486E-909C-E6525508355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EA492-E4F7-4B19-BF34-75DD9D5F18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131156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4C38A2-437B-4BA6-91C7-C2E492E8F5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5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3" y="4198409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979B388B-9EE5-4BC7-AD6C-44BA162F6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BA0EA-268F-4CD2-B925-7F5243F1ACCA}" type="datetime1">
              <a:rPr lang="en-US" altLang="en-US"/>
              <a:pPr>
                <a:defRPr/>
              </a:pPr>
              <a:t>1/2/24</a:t>
            </a:fld>
            <a:endParaRPr lang="en-US" alt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9717E02D-8B5F-4AD0-85C1-A4CF8CEBB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4F4E61C4-2AEB-422D-AE79-A4646D27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0D43FA-AC4F-4D93-90F8-9BC3659167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5083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4850" y="712594"/>
            <a:ext cx="10782300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4851" y="3897565"/>
            <a:ext cx="10782299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48D4B1B-E64C-439E-AF66-7B891141F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2311C-632F-4BB4-9E87-BA72DA82B02D}" type="datetime1">
              <a:rPr lang="en-US" altLang="en-US"/>
              <a:pPr>
                <a:defRPr/>
              </a:pPr>
              <a:t>1/2/24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4732858-8FAF-45D9-8331-96688ACC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6125690E-BBB6-45E6-B9F4-79DA455EA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E746B4-ECBA-4C07-98E1-E2F1417878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3823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5850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65100" y="1241652"/>
            <a:ext cx="11863917" cy="52244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096EBA56-5B81-4A61-9106-DF0217E0BE9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DDE8F-7662-4C6A-85B6-78ACBA174802}" type="datetime1">
              <a:rPr lang="en-US" altLang="en-US"/>
              <a:pPr>
                <a:defRPr/>
              </a:pPr>
              <a:t>1/2/24</a:t>
            </a:fld>
            <a:endParaRPr lang="en-US" alt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2AEBF35-E9A8-478F-99C6-75E85CF92BB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4FECE8A-1CB0-4EBC-B8DE-84673D3B44C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9E7D4-3611-4937-BE1B-D3C370BE2E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8629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solidFill>
            <a:schemeClr val="bg1"/>
          </a:solidFill>
        </p:spPr>
        <p:txBody>
          <a:bodyPr anchor="b"/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187275"/>
            <a:ext cx="9226296" cy="164592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C5B8E-D03E-4B3E-917D-7F33FB8CF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3D09A-11EC-4AFB-AB4E-9B8020420D61}" type="datetime1">
              <a:rPr lang="en-US" altLang="en-US"/>
              <a:pPr>
                <a:defRPr/>
              </a:pPr>
              <a:t>1/2/24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4E7C2-B34A-48CF-B562-2AE4DC344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87753D1-A104-490A-A041-87C59837D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D0722-E7A2-475C-B30E-2360816801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12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731" y="1208313"/>
            <a:ext cx="5695949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138" y="1208313"/>
            <a:ext cx="5695949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094B4-85EE-40BC-B1D8-11E00C52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639F1-2164-4419-BFBB-EB15E7DE3EA4}" type="datetime1">
              <a:rPr lang="en-US" altLang="en-US"/>
              <a:pPr>
                <a:defRPr/>
              </a:pPr>
              <a:t>1/2/24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F1C2C-C963-4737-AF13-0664FCC21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7B7BEF75-9E8B-4561-AD13-FF85E1197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6BDBF9-7D7F-4D1F-8B6D-50EA2E5134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9754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731" y="1197209"/>
            <a:ext cx="5695949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731" y="2029969"/>
            <a:ext cx="5695949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138" y="1194345"/>
            <a:ext cx="5695949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138" y="2025217"/>
            <a:ext cx="5695949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C2F9A3AE-826B-4993-AC13-1F61F3D69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FDDCB-8C78-4D5C-B31F-FF70E30A14FD}" type="datetime1">
              <a:rPr lang="en-US" altLang="en-US"/>
              <a:pPr>
                <a:defRPr/>
              </a:pPr>
              <a:t>1/2/24</a:t>
            </a:fld>
            <a:endParaRPr lang="en-US" alt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36DED45-40D3-4479-93D6-BF4F286C7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3603335E-3B66-47CF-AD72-D2FD7A51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EF4A7-3448-4F5A-864E-6882FE1E69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2126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22EF5D8A-4B5F-41BE-9B62-89F3BE49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6FDE1A-99F8-4ACE-A05F-9FE7E4BB4313}" type="datetime1">
              <a:rPr lang="en-US" altLang="en-US"/>
              <a:pPr>
                <a:defRPr/>
              </a:pPr>
              <a:t>1/2/24</a:t>
            </a:fld>
            <a:endParaRPr lang="en-US" alt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01C2692-38FF-4D73-BC6C-E59D7A53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19D6FD7-D000-4055-B9E9-D2B26F524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A5672-5AEA-48C7-AAC6-71C12DD7FD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163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7528"/>
            <a:ext cx="114808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BEBEC74-F2C6-4E33-B4B4-3463BC51B87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0935758-6439-4EDF-98CC-8D53CEFBBF7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A640EF-F0E2-4E49-9455-7E266BCEBB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41909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C31CD0CD-12A2-492D-A523-EEC3B1977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DFA146-7174-4AD8-9EE1-4B5971CA97D2}" type="datetime1">
              <a:rPr lang="en-US" altLang="en-US"/>
              <a:pPr>
                <a:defRPr/>
              </a:pPr>
              <a:t>1/2/24</a:t>
            </a:fld>
            <a:endParaRPr lang="en-US" alt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AB7CB910-1DC6-44D7-A8D4-E71CB6C9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8B04BC9-0DD7-48B6-84E5-B1A584DB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99806-EB0A-4AD4-8A87-856377E02E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2539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E10023-2D60-47D7-8147-7F3ADDA8312D}"/>
              </a:ext>
            </a:extLst>
          </p:cNvPr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3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A1092EEC-0FB1-4084-B5B3-C9C1C403F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243EDB-60B7-4152-A12C-AF8E921D573F}" type="datetime1">
              <a:rPr lang="en-US" altLang="en-US"/>
              <a:pPr>
                <a:defRPr/>
              </a:pPr>
              <a:t>1/2/24</a:t>
            </a:fld>
            <a:endParaRPr lang="en-US" altLang="en-US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F335429D-457F-47C4-AAC4-5BBF5F27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5076365A-12B1-459A-843C-83851457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E13A6-4C11-4E4B-86B7-B3712CD064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3137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9"/>
            <a:ext cx="10780776" cy="613283"/>
          </a:xfrm>
        </p:spPr>
        <p:txBody>
          <a:bodyPr anchor="b"/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>
            <a:normAutofit/>
          </a:bodyPr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6031951"/>
            <a:ext cx="9229344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3E436E4C-68BA-4FEB-8DD1-42A08BE3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B2E64E0-91A6-4341-AF97-8B6659EF722D}" type="datetime1">
              <a:rPr lang="en-US" altLang="en-US"/>
              <a:pPr>
                <a:defRPr/>
              </a:pPr>
              <a:t>1/2/24</a:t>
            </a:fld>
            <a:endParaRPr lang="en-US" alt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8DB4C92C-2A3A-440E-BC1E-C6EA75B97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alpha val="7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7AFFD7FF-3883-4F2F-9FE8-E66202A2D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07AB625-087C-44A6-884B-282C104845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788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744BA656-8287-4B6E-B96D-0BA0D66B7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0DFA8D-386D-4B76-AC2F-C38846359A91}" type="datetime1">
              <a:rPr lang="en-US" altLang="en-US"/>
              <a:pPr>
                <a:defRPr/>
              </a:pPr>
              <a:t>1/2/24</a:t>
            </a:fld>
            <a:endParaRPr lang="en-US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B4398BE-FACD-4E07-BFB7-14F60FEF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AB54B01-9C9C-480E-B0FD-77E32BBE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D5314-B7DF-40CC-94A6-D38A1A485C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66696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1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6" y="714377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D77AAA9F-55F9-4A67-ABDE-954011C22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48B7F-D296-4AFE-B67E-954AAF4A6903}" type="datetime1">
              <a:rPr lang="en-US" altLang="en-US"/>
              <a:pPr>
                <a:defRPr/>
              </a:pPr>
              <a:t>1/2/24</a:t>
            </a:fld>
            <a:endParaRPr lang="en-US" alt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7A23857-23D0-49FC-B4EB-414C6F905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22B6A0F-53C0-46C5-AA33-DBA45366E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A8343-56FB-4F44-85B0-E596133E51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4193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5E35761-913B-4F9F-B95F-062F4851F2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6C80198-94D1-4027-AFBC-3110C05B1F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7CB90-D777-4C85-8197-A11CF16525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805659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08E948F-ED37-4068-9F16-9E67505D15B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CF2122A-87FD-420E-AE10-3DB1CD85C9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AAF50-49AA-4C46-84C3-9E6309E479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788014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9F109693-0249-41A3-9F50-E65F9836864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FE7734D2-ACBB-46E0-A232-AD426BE910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E60853-3375-497B-B7D1-7DED7CCC43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51363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8B93F1F3-721C-44A8-BBDC-BABA43CC76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34026986-6952-48D0-93DE-0A5D45FCF4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9EF5C-C746-4084-8A0D-12DD977AB7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34346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75BCD08E-B313-4295-A258-151D0B05035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2BB9CE3F-0359-403B-8352-6E11FDE578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64830-CC28-4849-8159-ACD7D046E8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82198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3D42EDF-70BC-45DE-99FB-D1DC5BB4245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70F3C65-A142-41EB-A3AE-008CC70505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F5AE56-10B6-4E9B-AF09-C36EF1DA3F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206914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DD3EF48-208E-4BEB-914A-672A2E1164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00DE9B3-D11D-490F-B930-15FDED4C7D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E1721-0AB3-4070-A572-4A260012E1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564403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46C694A2-54AD-4FF4-B2F2-81DC9923B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67170251-7E76-4FFB-A952-1B83F887B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98526"/>
            <a:ext cx="114808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D4894F77-4824-1C4D-B980-C0F4BA1A550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57C535B2-C077-3C46-A187-4CBEF0169A1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36051" y="631825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A1792FE-B979-4B8F-8C52-F1BB9B0ADA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2C65365F-97EB-416E-A484-DA52A7C341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481763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E86820B6-8C54-40C0-B059-C65ADA4BF7C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800" y="898525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02" r:id="rId1"/>
    <p:sldLayoutId id="2147485259" r:id="rId2"/>
    <p:sldLayoutId id="2147485260" r:id="rId3"/>
    <p:sldLayoutId id="2147485261" r:id="rId4"/>
    <p:sldLayoutId id="2147485262" r:id="rId5"/>
    <p:sldLayoutId id="2147485263" r:id="rId6"/>
    <p:sldLayoutId id="2147485264" r:id="rId7"/>
    <p:sldLayoutId id="2147485265" r:id="rId8"/>
    <p:sldLayoutId id="2147485266" r:id="rId9"/>
    <p:sldLayoutId id="2147485267" r:id="rId10"/>
    <p:sldLayoutId id="2147485268" r:id="rId11"/>
    <p:sldLayoutId id="2147485269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AF2CEC-AA56-0D48-A242-620685F7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99" name="Text Placeholder 2">
            <a:extLst>
              <a:ext uri="{FF2B5EF4-FFF2-40B4-BE49-F238E27FC236}">
                <a16:creationId xmlns:a16="http://schemas.microsoft.com/office/drawing/2014/main" id="{564BA31B-F592-40D0-9695-2DC717A171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65100" y="1250951"/>
            <a:ext cx="11863917" cy="522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6D783-1CAB-2848-BBBF-4603BEC920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5101" y="6543675"/>
            <a:ext cx="2427817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D4C21CA-49F7-4586-828F-D30C67F38387}" type="datetime1">
              <a:rPr lang="en-US" altLang="en-US"/>
              <a:pPr>
                <a:defRPr/>
              </a:pPr>
              <a:t>1/2/24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10F0C-FBDB-4547-9CEF-3417F15B4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99367" y="6543675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50" cap="all" baseline="0">
                <a:solidFill>
                  <a:prstClr val="black">
                    <a:alpha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930EBA-A110-5943-A601-3E892D3E6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900" y="6456364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963F65D-9E5F-4F18-AE71-B5B875BABC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15" r:id="rId1"/>
    <p:sldLayoutId id="2147485316" r:id="rId2"/>
    <p:sldLayoutId id="2147485317" r:id="rId3"/>
    <p:sldLayoutId id="2147485318" r:id="rId4"/>
    <p:sldLayoutId id="2147485319" r:id="rId5"/>
    <p:sldLayoutId id="2147485320" r:id="rId6"/>
    <p:sldLayoutId id="2147485321" r:id="rId7"/>
    <p:sldLayoutId id="2147485322" r:id="rId8"/>
    <p:sldLayoutId id="2147485323" r:id="rId9"/>
    <p:sldLayoutId id="2147485324" r:id="rId10"/>
    <p:sldLayoutId id="2147485325" r:id="rId11"/>
    <p:sldLayoutId id="2147485326" r:id="rId12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 kern="1200" spc="-12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0" fontAlgn="base" hangingPunct="0">
        <a:lnSpc>
          <a:spcPct val="85000"/>
        </a:lnSpc>
        <a:spcBef>
          <a:spcPts val="1300"/>
        </a:spcBef>
        <a:spcAft>
          <a:spcPct val="0"/>
        </a:spcAft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65125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47688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3025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1440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notesSlide" Target="../notesSlides/notesSlide2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2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w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wmf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4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6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wmf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6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wmf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8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wmf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0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wmf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2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wmf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4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tags" Target="../tags/tag20.xml"/><Relationship Id="rId7" Type="http://schemas.openxmlformats.org/officeDocument/2006/relationships/oleObject" Target="../embeddings/oleObject16.bin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tags" Target="../tags/tag24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9" Type="http://schemas.openxmlformats.org/officeDocument/2006/relationships/image" Target="../media/image38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tags" Target="../tags/tag29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image" Target="../media/image38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tags" Target="../tags/tag34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9" Type="http://schemas.openxmlformats.org/officeDocument/2006/relationships/image" Target="../media/image38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tags" Target="../tags/tag39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9" Type="http://schemas.openxmlformats.org/officeDocument/2006/relationships/image" Target="../media/image38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tags" Target="../tags/tag44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9" Type="http://schemas.openxmlformats.org/officeDocument/2006/relationships/image" Target="../media/image38.w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tags" Target="../tags/tag49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9" Type="http://schemas.openxmlformats.org/officeDocument/2006/relationships/image" Target="../media/image38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3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5.bin"/><Relationship Id="rId4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6.bin"/><Relationship Id="rId4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7.bin"/><Relationship Id="rId4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8.bin"/><Relationship Id="rId4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9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30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1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32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33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34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35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36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37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38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39.bin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wmf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40.bin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858964" y="1092773"/>
            <a:ext cx="8428037" cy="2449091"/>
          </a:xfrm>
        </p:spPr>
        <p:txBody>
          <a:bodyPr/>
          <a:lstStyle/>
          <a:p>
            <a:pPr algn="ctr" eaLnBrk="1" hangingPunct="1"/>
            <a:r>
              <a:rPr lang="pt-BR" altLang="en-US" sz="4500" b="1" dirty="0">
                <a:ea typeface="ＭＳ Ｐゴシック" panose="020B0600070205080204" pitchFamily="34" charset="-128"/>
              </a:rPr>
              <a:t>Lógica Digital</a:t>
            </a:r>
            <a:r>
              <a:rPr lang="pt-BR" altLang="en-US" sz="4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br>
              <a:rPr lang="pt-BR" altLang="en-US" sz="4400" dirty="0">
                <a:solidFill>
                  <a:srgbClr val="C00000"/>
                </a:solidFill>
                <a:ea typeface="ＭＳ Ｐゴシック" panose="020B0600070205080204" pitchFamily="34" charset="-128"/>
              </a:rPr>
            </a:br>
            <a:r>
              <a:rPr lang="pt-BR" altLang="en-US" sz="4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Circuitos Lógicos Sequenciais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2055-A21C-2048-B880-6CEA6B625F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09800" y="3581401"/>
            <a:ext cx="7848600" cy="2900363"/>
          </a:xfrm>
        </p:spPr>
        <p:txBody>
          <a:bodyPr/>
          <a:lstStyle/>
          <a:p>
            <a:pPr eaLnBrk="1" hangingPunct="1"/>
            <a:endParaRPr lang="pt-BR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pt-BR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pt-BR" altLang="en-US" sz="2800" dirty="0">
                <a:ea typeface="ＭＳ Ｐゴシック" panose="020B0600070205080204" pitchFamily="34" charset="-128"/>
              </a:rPr>
              <a:t>Prof. </a:t>
            </a:r>
            <a:r>
              <a:rPr lang="pt-BR" altLang="en-US" sz="2800" dirty="0" err="1">
                <a:ea typeface="ＭＳ Ｐゴシック" panose="020B0600070205080204" pitchFamily="34" charset="-128"/>
              </a:rPr>
              <a:t>Linder</a:t>
            </a:r>
            <a:r>
              <a:rPr lang="pt-BR" altLang="en-US" sz="2800" dirty="0">
                <a:ea typeface="ＭＳ Ｐゴシック" panose="020B0600070205080204" pitchFamily="34" charset="-128"/>
              </a:rPr>
              <a:t> Cândido da Silva</a:t>
            </a:r>
          </a:p>
          <a:p>
            <a:pPr eaLnBrk="1" hangingPunct="1"/>
            <a:r>
              <a:rPr lang="pt-BR" altLang="en-US" sz="2800" dirty="0">
                <a:ea typeface="ＭＳ Ｐゴシック" panose="020B0600070205080204" pitchFamily="34" charset="-128"/>
              </a:rPr>
              <a:t>UFMT</a:t>
            </a:r>
            <a:endParaRPr lang="pt-BR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pt-BR" altLang="en-US" dirty="0">
                <a:ea typeface="ＭＳ Ｐゴシック" panose="020B0600070205080204" pitchFamily="34" charset="-128"/>
              </a:rPr>
              <a:t>26/09/2023</a:t>
            </a:r>
          </a:p>
          <a:p>
            <a:pPr eaLnBrk="1" hangingPunct="1"/>
            <a:endParaRPr lang="pt-BR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pt-BR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pt-BR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632571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874AD-1AC9-F44D-D92E-B107D953E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Latches</a:t>
            </a:r>
            <a:r>
              <a:rPr lang="pt-BR" dirty="0"/>
              <a:t> </a:t>
            </a:r>
            <a:r>
              <a:rPr lang="pt-BR" i="1" dirty="0"/>
              <a:t>versus </a:t>
            </a:r>
            <a:r>
              <a:rPr lang="pt-BR" dirty="0" err="1"/>
              <a:t>Flip-Flops</a:t>
            </a:r>
            <a:endParaRPr lang="pt-BR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2841F-AD6E-9087-B2AE-376AEEEC9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t-BR" dirty="0"/>
              <a:t>De modo geral, podemos classificar os elementos de armazenamento em dois grupos: </a:t>
            </a:r>
            <a:r>
              <a:rPr lang="pt-BR" dirty="0" err="1">
                <a:solidFill>
                  <a:srgbClr val="0000FF"/>
                </a:solidFill>
              </a:rPr>
              <a:t>Latches</a:t>
            </a:r>
            <a:r>
              <a:rPr lang="pt-BR" dirty="0">
                <a:solidFill>
                  <a:srgbClr val="0000FF"/>
                </a:solidFill>
              </a:rPr>
              <a:t> e </a:t>
            </a:r>
            <a:r>
              <a:rPr lang="pt-BR" dirty="0" err="1">
                <a:solidFill>
                  <a:srgbClr val="C00000"/>
                </a:solidFill>
              </a:rPr>
              <a:t>Flip-Flops</a:t>
            </a:r>
            <a:r>
              <a:rPr lang="pt-BR" dirty="0"/>
              <a:t>.</a:t>
            </a:r>
          </a:p>
          <a:p>
            <a:pPr lvl="1">
              <a:spcAft>
                <a:spcPts val="1200"/>
              </a:spcAft>
            </a:pPr>
            <a:r>
              <a:rPr lang="pt-BR" dirty="0" err="1">
                <a:solidFill>
                  <a:srgbClr val="0000FF"/>
                </a:solidFill>
              </a:rPr>
              <a:t>Latches</a:t>
            </a:r>
            <a:r>
              <a:rPr lang="pt-BR" dirty="0"/>
              <a:t>: elementos de armazenamento sensíveis ao </a:t>
            </a:r>
            <a:r>
              <a:rPr lang="pt-BR" b="1" dirty="0"/>
              <a:t>nível</a:t>
            </a:r>
            <a:r>
              <a:rPr lang="pt-BR" dirty="0"/>
              <a:t> do sinal de </a:t>
            </a:r>
            <a:r>
              <a:rPr lang="pt-BR" dirty="0" err="1"/>
              <a:t>clock</a:t>
            </a:r>
            <a:r>
              <a:rPr lang="pt-BR" dirty="0"/>
              <a:t>.</a:t>
            </a:r>
            <a:endParaRPr lang="pt-BR" b="1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</a:pPr>
            <a:r>
              <a:rPr lang="pt-BR" dirty="0" err="1">
                <a:solidFill>
                  <a:srgbClr val="C00000"/>
                </a:solidFill>
              </a:rPr>
              <a:t>Flip-Flops</a:t>
            </a:r>
            <a:r>
              <a:rPr lang="pt-BR" dirty="0"/>
              <a:t>: elementos de armazenamento sensíveis à </a:t>
            </a:r>
            <a:r>
              <a:rPr lang="pt-BR" b="1" dirty="0"/>
              <a:t>transição</a:t>
            </a:r>
            <a:r>
              <a:rPr lang="pt-BR" dirty="0"/>
              <a:t> do sinal de </a:t>
            </a:r>
            <a:r>
              <a:rPr lang="pt-BR" dirty="0" err="1"/>
              <a:t>clock</a:t>
            </a:r>
            <a:r>
              <a:rPr lang="pt-BR" dirty="0"/>
              <a:t>. </a:t>
            </a:r>
          </a:p>
          <a:p>
            <a:pPr>
              <a:spcAft>
                <a:spcPts val="1200"/>
              </a:spcAft>
            </a:pPr>
            <a:endParaRPr lang="pt-BR" dirty="0"/>
          </a:p>
          <a:p>
            <a:pPr>
              <a:spcAft>
                <a:spcPts val="1200"/>
              </a:spcAft>
            </a:pPr>
            <a:r>
              <a:rPr lang="pt-BR" dirty="0"/>
              <a:t>Esses elementos de armazenamento estão relacionados, uma vez que os </a:t>
            </a:r>
            <a:r>
              <a:rPr lang="pt-BR" dirty="0" err="1"/>
              <a:t>Latches</a:t>
            </a:r>
            <a:r>
              <a:rPr lang="pt-BR" dirty="0"/>
              <a:t> são os circuitos básicos a partir dos quais todos os </a:t>
            </a:r>
            <a:r>
              <a:rPr lang="pt-BR" dirty="0" err="1"/>
              <a:t>Flip-Flops</a:t>
            </a:r>
            <a:r>
              <a:rPr lang="pt-BR" dirty="0"/>
              <a:t> são construídos. </a:t>
            </a:r>
          </a:p>
          <a:p>
            <a:pPr>
              <a:spcAft>
                <a:spcPts val="1200"/>
              </a:spcAft>
            </a:pPr>
            <a:r>
              <a:rPr lang="pt-BR" dirty="0"/>
              <a:t>Na prática, para a implementação de </a:t>
            </a:r>
            <a:r>
              <a:rPr lang="pt-BR" b="1" dirty="0">
                <a:solidFill>
                  <a:srgbClr val="C00000"/>
                </a:solidFill>
              </a:rPr>
              <a:t>circuitos sequenciais síncronos</a:t>
            </a:r>
            <a:r>
              <a:rPr lang="pt-BR" dirty="0"/>
              <a:t>, usamos </a:t>
            </a:r>
            <a:r>
              <a:rPr lang="pt-BR" dirty="0" err="1"/>
              <a:t>Flip-Flops</a:t>
            </a:r>
            <a:r>
              <a:rPr lang="pt-BR" dirty="0"/>
              <a:t>, porque os </a:t>
            </a:r>
            <a:r>
              <a:rPr lang="pt-BR" dirty="0" err="1"/>
              <a:t>Latches</a:t>
            </a:r>
            <a:r>
              <a:rPr lang="pt-BR" dirty="0"/>
              <a:t> não são passíveis de sincronização.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5C18E-83E4-7B50-A3DE-46F4469E98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84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/>
              <a:t>Memória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hangingPunct="0">
              <a:defRPr/>
            </a:pPr>
            <a:fld id="{5BEF67B4-941F-4736-A122-66E8AE1B4197}" type="slidenum">
              <a:rPr lang="en-US" altLang="en-US" sz="180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100</a:t>
            </a:fld>
            <a:endParaRPr lang="en-US" altLang="en-US" sz="180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911365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18129"/>
          </a:xfrm>
        </p:spPr>
        <p:txBody>
          <a:bodyPr/>
          <a:lstStyle/>
          <a:p>
            <a:r>
              <a:rPr lang="pt-BR" sz="4400" dirty="0"/>
              <a:t>Conceitos Preliminares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08887"/>
            <a:ext cx="11480800" cy="5569972"/>
          </a:xfrm>
        </p:spPr>
        <p:txBody>
          <a:bodyPr/>
          <a:lstStyle/>
          <a:p>
            <a:r>
              <a:rPr lang="pt-BR" dirty="0">
                <a:ea typeface="Cambria" charset="0"/>
                <a:cs typeface="Cambria" charset="0"/>
              </a:rPr>
              <a:t>Um circuito de</a:t>
            </a:r>
            <a:r>
              <a:rPr lang="pt-BR" b="1" dirty="0">
                <a:ea typeface="Cambria" charset="0"/>
                <a:cs typeface="Cambria" charset="0"/>
              </a:rPr>
              <a:t> Memória</a:t>
            </a:r>
            <a:r>
              <a:rPr lang="pt-BR" dirty="0">
                <a:ea typeface="Cambria" charset="0"/>
                <a:cs typeface="Cambria" charset="0"/>
              </a:rPr>
              <a:t> é composto por </a:t>
            </a:r>
            <a:r>
              <a:rPr lang="pt-BR" b="1" dirty="0">
                <a:solidFill>
                  <a:srgbClr val="7030A0"/>
                </a:solidFill>
                <a:ea typeface="Cambria" charset="0"/>
                <a:cs typeface="Cambria" charset="0"/>
              </a:rPr>
              <a:t>localizações</a:t>
            </a:r>
            <a:r>
              <a:rPr lang="pt-BR" dirty="0">
                <a:ea typeface="Cambria" charset="0"/>
                <a:cs typeface="Cambria" charset="0"/>
              </a:rPr>
              <a:t> que podem ser </a:t>
            </a:r>
            <a:r>
              <a:rPr lang="pt-BR" b="1" dirty="0">
                <a:solidFill>
                  <a:srgbClr val="7030A0"/>
                </a:solidFill>
                <a:ea typeface="Cambria" charset="0"/>
                <a:cs typeface="Cambria" charset="0"/>
              </a:rPr>
              <a:t>lidas</a:t>
            </a:r>
            <a:r>
              <a:rPr lang="pt-BR" dirty="0">
                <a:ea typeface="Cambria" charset="0"/>
                <a:cs typeface="Cambria" charset="0"/>
              </a:rPr>
              <a:t> ou </a:t>
            </a:r>
            <a:r>
              <a:rPr lang="pt-BR" b="1" dirty="0">
                <a:solidFill>
                  <a:srgbClr val="7030A0"/>
                </a:solidFill>
                <a:ea typeface="Cambria" charset="0"/>
                <a:cs typeface="Cambria" charset="0"/>
              </a:rPr>
              <a:t>gravadas</a:t>
            </a:r>
            <a:r>
              <a:rPr lang="pt-BR" dirty="0">
                <a:ea typeface="Cambria" charset="0"/>
                <a:cs typeface="Cambria" charset="0"/>
              </a:rPr>
              <a:t>.  Segue um exemplo de uma matriz de memória com 4 localizações de 8 bits:</a:t>
            </a:r>
            <a:endParaRPr lang="pt-BR" b="1" dirty="0">
              <a:solidFill>
                <a:srgbClr val="7030A0"/>
              </a:solidFill>
              <a:ea typeface="Cambria" charset="0"/>
              <a:cs typeface="Cambria" charset="0"/>
            </a:endParaRPr>
          </a:p>
          <a:p>
            <a:endParaRPr lang="pt-BR" dirty="0">
              <a:ea typeface="Cambria" charset="0"/>
              <a:cs typeface="Cambria" charset="0"/>
            </a:endParaRPr>
          </a:p>
          <a:p>
            <a:endParaRPr lang="pt-BR" dirty="0">
              <a:ea typeface="Cambria" charset="0"/>
              <a:cs typeface="Cambria" charset="0"/>
            </a:endParaRPr>
          </a:p>
          <a:p>
            <a:pPr marL="0" indent="0">
              <a:buNone/>
            </a:pPr>
            <a:endParaRPr lang="pt-BR" dirty="0">
              <a:ea typeface="Cambria" charset="0"/>
              <a:cs typeface="Cambria" charset="0"/>
            </a:endParaRPr>
          </a:p>
          <a:p>
            <a:pPr marL="0" indent="0">
              <a:buNone/>
            </a:pPr>
            <a:endParaRPr lang="pt-BR" sz="900" dirty="0">
              <a:ea typeface="Cambria" charset="0"/>
              <a:cs typeface="Cambria" charset="0"/>
            </a:endParaRPr>
          </a:p>
          <a:p>
            <a:endParaRPr lang="pt-BR" dirty="0">
              <a:ea typeface="Cambria" charset="0"/>
              <a:cs typeface="Cambria" charset="0"/>
            </a:endParaRPr>
          </a:p>
          <a:p>
            <a:r>
              <a:rPr lang="pt-BR" dirty="0">
                <a:ea typeface="Cambria" charset="0"/>
                <a:cs typeface="Cambria" charset="0"/>
              </a:rPr>
              <a:t>Cada </a:t>
            </a:r>
            <a:r>
              <a:rPr lang="pt-BR" b="1" dirty="0">
                <a:solidFill>
                  <a:srgbClr val="7030A0"/>
                </a:solidFill>
                <a:ea typeface="Cambria" charset="0"/>
                <a:cs typeface="Cambria" charset="0"/>
              </a:rPr>
              <a:t>localização de memória</a:t>
            </a:r>
            <a:r>
              <a:rPr lang="pt-BR" dirty="0">
                <a:ea typeface="Cambria" charset="0"/>
                <a:cs typeface="Cambria" charset="0"/>
              </a:rPr>
              <a:t> é indexada com um endereço único. Quatro locais requerem 2 bits de endereço (log[#localizações]).</a:t>
            </a:r>
          </a:p>
          <a:p>
            <a:r>
              <a:rPr lang="pt-BR" b="1" dirty="0">
                <a:solidFill>
                  <a:srgbClr val="7030A0"/>
                </a:solidFill>
                <a:ea typeface="Cambria" charset="0"/>
                <a:cs typeface="Cambria" charset="0"/>
              </a:rPr>
              <a:t>Endereçabilidade </a:t>
            </a:r>
            <a:r>
              <a:rPr lang="pt-BR" dirty="0">
                <a:ea typeface="Cambria" charset="0"/>
                <a:cs typeface="Cambria" charset="0"/>
              </a:rPr>
              <a:t>consiste no número de </a:t>
            </a:r>
            <a:r>
              <a:rPr lang="pt-BR" b="1" dirty="0">
                <a:ea typeface="Cambria" charset="0"/>
                <a:cs typeface="Cambria" charset="0"/>
              </a:rPr>
              <a:t>bits</a:t>
            </a:r>
            <a:r>
              <a:rPr lang="pt-BR" dirty="0">
                <a:ea typeface="Cambria" charset="0"/>
                <a:cs typeface="Cambria" charset="0"/>
              </a:rPr>
              <a:t> armazenado </a:t>
            </a:r>
            <a:r>
              <a:rPr lang="pt-BR" b="1" dirty="0">
                <a:ea typeface="Cambria" charset="0"/>
                <a:cs typeface="Cambria" charset="0"/>
              </a:rPr>
              <a:t>em cada localização</a:t>
            </a:r>
            <a:r>
              <a:rPr lang="pt-BR" dirty="0">
                <a:ea typeface="Cambria" charset="0"/>
                <a:cs typeface="Cambria" charset="0"/>
              </a:rPr>
              <a:t>: 1 byte neste exemplo.</a:t>
            </a:r>
          </a:p>
          <a:p>
            <a:r>
              <a:rPr lang="pt-BR" dirty="0">
                <a:ea typeface="Cambria" charset="0"/>
                <a:cs typeface="Cambria" charset="0"/>
              </a:rPr>
              <a:t>O conjunto de todas as </a:t>
            </a:r>
            <a:r>
              <a:rPr lang="pt-BR" b="1" dirty="0">
                <a:ea typeface="Cambria" charset="0"/>
                <a:cs typeface="Cambria" charset="0"/>
              </a:rPr>
              <a:t>localizações endereçáveis</a:t>
            </a:r>
            <a:r>
              <a:rPr lang="pt-BR" dirty="0">
                <a:ea typeface="Cambria" charset="0"/>
                <a:cs typeface="Cambria" charset="0"/>
              </a:rPr>
              <a:t> da memória é chamado de </a:t>
            </a:r>
            <a:r>
              <a:rPr lang="pt-BR" b="1" dirty="0">
                <a:solidFill>
                  <a:srgbClr val="7030A0"/>
                </a:solidFill>
                <a:ea typeface="Cambria" charset="0"/>
                <a:cs typeface="Cambria" charset="0"/>
              </a:rPr>
              <a:t>espaço de endereçamento.</a:t>
            </a:r>
            <a:r>
              <a:rPr lang="pt-BR" b="1" dirty="0">
                <a:ea typeface="Cambria" charset="0"/>
                <a:cs typeface="Cambria" charset="0"/>
              </a:rPr>
              <a:t> </a:t>
            </a:r>
            <a:endParaRPr lang="pt-BR" dirty="0">
              <a:ea typeface="Cambria" charset="0"/>
              <a:cs typeface="Cambri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101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133600" y="2430473"/>
            <a:ext cx="7848600" cy="1143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7" name="Straight Connector 6"/>
          <p:cNvCxnSpPr>
            <a:stCxn id="5" idx="0"/>
            <a:endCxn id="5" idx="2"/>
          </p:cNvCxnSpPr>
          <p:nvPr/>
        </p:nvCxnSpPr>
        <p:spPr bwMode="auto">
          <a:xfrm>
            <a:off x="6057900" y="2430473"/>
            <a:ext cx="0" cy="114300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>
            <a:stCxn id="5" idx="1"/>
            <a:endCxn id="5" idx="3"/>
          </p:cNvCxnSpPr>
          <p:nvPr/>
        </p:nvCxnSpPr>
        <p:spPr bwMode="auto">
          <a:xfrm>
            <a:off x="2133600" y="3001973"/>
            <a:ext cx="784860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144486" y="2407899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2400" b="1" dirty="0" err="1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Addr</a:t>
            </a:r>
            <a:r>
              <a:rPr lang="pt-BR" sz="24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(00):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49929" y="298855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2400" b="1" dirty="0" err="1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Addr</a:t>
            </a:r>
            <a:r>
              <a:rPr lang="pt-BR" sz="24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(10):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68786" y="240789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2400" b="1" dirty="0" err="1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Addr</a:t>
            </a:r>
            <a:r>
              <a:rPr lang="pt-BR" sz="24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(01):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68786" y="2988557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2400" b="1" dirty="0" err="1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Addr</a:t>
            </a:r>
            <a:r>
              <a:rPr lang="pt-BR" sz="24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(11):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63787" y="243077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0100  1001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69230" y="300364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0010  0010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88087" y="243214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0100  1011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88087" y="298855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1100  1001</a:t>
            </a:r>
          </a:p>
        </p:txBody>
      </p:sp>
    </p:spTree>
    <p:extLst>
      <p:ext uri="{BB962C8B-B14F-4D97-AF65-F5344CB8AC3E}">
        <p14:creationId xmlns:p14="http://schemas.microsoft.com/office/powerpoint/2010/main" val="2201276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32656"/>
          </a:xfrm>
        </p:spPr>
        <p:txBody>
          <a:bodyPr/>
          <a:lstStyle/>
          <a:p>
            <a:r>
              <a:rPr lang="pt-BR" dirty="0"/>
              <a:t>Como uma Matriz de Memória é Projetada?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102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sp>
        <p:nvSpPr>
          <p:cNvPr id="464" name="Rectangle 463"/>
          <p:cNvSpPr/>
          <p:nvPr/>
        </p:nvSpPr>
        <p:spPr bwMode="auto">
          <a:xfrm>
            <a:off x="3775036" y="5301127"/>
            <a:ext cx="2335830" cy="11284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6400" y="997804"/>
            <a:ext cx="1137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itchFamily="2" charset="2"/>
              <a:buChar char="§"/>
              <a:defRPr/>
            </a:pPr>
            <a:r>
              <a:rPr lang="pt-BR" sz="24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Uma matriz de memória com</a:t>
            </a:r>
            <a:r>
              <a:rPr lang="pt-BR" sz="2400" b="1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 endereçabilidade</a:t>
            </a:r>
            <a:r>
              <a:rPr lang="pt-BR" sz="24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 de 3-bits </a:t>
            </a:r>
            <a:r>
              <a:rPr lang="pt-BR" sz="2400" b="1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&amp;</a:t>
            </a:r>
            <a:r>
              <a:rPr lang="pt-BR" sz="24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 espaço de endereçamento de tamanho 2 (endereços de 1 bit) armazena um total de 6 bits.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2823965" y="4838778"/>
            <a:ext cx="3970861" cy="1413567"/>
            <a:chOff x="2166645" y="1810738"/>
            <a:chExt cx="4395036" cy="1568136"/>
          </a:xfrm>
        </p:grpSpPr>
        <p:cxnSp>
          <p:nvCxnSpPr>
            <p:cNvPr id="465" name="Straight Connector 464"/>
            <p:cNvCxnSpPr/>
            <p:nvPr/>
          </p:nvCxnSpPr>
          <p:spPr bwMode="auto">
            <a:xfrm>
              <a:off x="3779868" y="3179557"/>
              <a:ext cx="115837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6" name="Straight Connector 465"/>
            <p:cNvCxnSpPr/>
            <p:nvPr/>
          </p:nvCxnSpPr>
          <p:spPr bwMode="auto">
            <a:xfrm>
              <a:off x="3779868" y="2719376"/>
              <a:ext cx="115837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0" name="Straight Connector 469"/>
            <p:cNvCxnSpPr/>
            <p:nvPr/>
          </p:nvCxnSpPr>
          <p:spPr bwMode="auto">
            <a:xfrm>
              <a:off x="4153988" y="2651334"/>
              <a:ext cx="623315" cy="11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1" name="Straight Connector 470"/>
            <p:cNvCxnSpPr/>
            <p:nvPr/>
          </p:nvCxnSpPr>
          <p:spPr bwMode="auto">
            <a:xfrm flipV="1">
              <a:off x="5008978" y="3192670"/>
              <a:ext cx="491102" cy="163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2" name="Delay 471"/>
            <p:cNvSpPr/>
            <p:nvPr/>
          </p:nvSpPr>
          <p:spPr bwMode="auto">
            <a:xfrm>
              <a:off x="4777304" y="2584959"/>
              <a:ext cx="231674" cy="25591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485" name="Delay 484"/>
            <p:cNvSpPr/>
            <p:nvPr/>
          </p:nvSpPr>
          <p:spPr bwMode="auto">
            <a:xfrm>
              <a:off x="4777304" y="3066346"/>
              <a:ext cx="231674" cy="25591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  <a:latin typeface="Tahoma"/>
              </a:endParaRPr>
            </a:p>
          </p:txBody>
        </p:sp>
        <p:cxnSp>
          <p:nvCxnSpPr>
            <p:cNvPr id="486" name="Straight Connector 485"/>
            <p:cNvCxnSpPr/>
            <p:nvPr/>
          </p:nvCxnSpPr>
          <p:spPr bwMode="auto">
            <a:xfrm>
              <a:off x="4545630" y="3131362"/>
              <a:ext cx="231674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0" name="Straight Connector 489"/>
            <p:cNvCxnSpPr/>
            <p:nvPr/>
          </p:nvCxnSpPr>
          <p:spPr bwMode="auto">
            <a:xfrm>
              <a:off x="4545630" y="2768245"/>
              <a:ext cx="231674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1" name="Straight Connector 490"/>
            <p:cNvCxnSpPr/>
            <p:nvPr/>
          </p:nvCxnSpPr>
          <p:spPr bwMode="auto">
            <a:xfrm>
              <a:off x="4545630" y="2768245"/>
              <a:ext cx="0" cy="7262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2" name="Straight Connector 491"/>
            <p:cNvCxnSpPr/>
            <p:nvPr/>
          </p:nvCxnSpPr>
          <p:spPr bwMode="auto">
            <a:xfrm>
              <a:off x="4545630" y="3058741"/>
              <a:ext cx="0" cy="7262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3" name="Straight Connector 492"/>
            <p:cNvCxnSpPr/>
            <p:nvPr/>
          </p:nvCxnSpPr>
          <p:spPr bwMode="auto">
            <a:xfrm flipH="1" flipV="1">
              <a:off x="4545630" y="2840869"/>
              <a:ext cx="955651" cy="21787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5" name="Straight Connector 494"/>
            <p:cNvCxnSpPr/>
            <p:nvPr/>
          </p:nvCxnSpPr>
          <p:spPr bwMode="auto">
            <a:xfrm flipV="1">
              <a:off x="4545630" y="2848478"/>
              <a:ext cx="955651" cy="21026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6" name="Straight Connector 495"/>
            <p:cNvCxnSpPr/>
            <p:nvPr/>
          </p:nvCxnSpPr>
          <p:spPr bwMode="auto">
            <a:xfrm>
              <a:off x="5501281" y="3058741"/>
              <a:ext cx="0" cy="13556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7" name="Straight Connector 496"/>
            <p:cNvCxnSpPr/>
            <p:nvPr/>
          </p:nvCxnSpPr>
          <p:spPr bwMode="auto">
            <a:xfrm>
              <a:off x="5501281" y="2711380"/>
              <a:ext cx="0" cy="13556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8" name="Oval 497"/>
            <p:cNvSpPr/>
            <p:nvPr/>
          </p:nvSpPr>
          <p:spPr bwMode="auto">
            <a:xfrm>
              <a:off x="5481974" y="2695625"/>
              <a:ext cx="37795" cy="3249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499" name="Oval 498"/>
            <p:cNvSpPr/>
            <p:nvPr/>
          </p:nvSpPr>
          <p:spPr bwMode="auto">
            <a:xfrm>
              <a:off x="5010182" y="2695625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500" name="Oval 499"/>
            <p:cNvSpPr/>
            <p:nvPr/>
          </p:nvSpPr>
          <p:spPr bwMode="auto">
            <a:xfrm>
              <a:off x="5010998" y="3179557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501" name="Delay 500"/>
            <p:cNvSpPr/>
            <p:nvPr/>
          </p:nvSpPr>
          <p:spPr bwMode="auto">
            <a:xfrm>
              <a:off x="3885659" y="2525715"/>
              <a:ext cx="231674" cy="25591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502" name="Delay 501"/>
            <p:cNvSpPr/>
            <p:nvPr/>
          </p:nvSpPr>
          <p:spPr bwMode="auto">
            <a:xfrm>
              <a:off x="3885722" y="3122964"/>
              <a:ext cx="231674" cy="25591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503" name="Oval 502"/>
            <p:cNvSpPr/>
            <p:nvPr/>
          </p:nvSpPr>
          <p:spPr bwMode="auto">
            <a:xfrm>
              <a:off x="4118540" y="2636380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504" name="Oval 503"/>
            <p:cNvSpPr/>
            <p:nvPr/>
          </p:nvSpPr>
          <p:spPr bwMode="auto">
            <a:xfrm>
              <a:off x="4119416" y="3236174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  <a:latin typeface="Tahoma"/>
              </a:endParaRPr>
            </a:p>
          </p:txBody>
        </p:sp>
        <p:cxnSp>
          <p:nvCxnSpPr>
            <p:cNvPr id="505" name="Straight Connector 504"/>
            <p:cNvCxnSpPr/>
            <p:nvPr/>
          </p:nvCxnSpPr>
          <p:spPr bwMode="auto">
            <a:xfrm>
              <a:off x="4156335" y="3250846"/>
              <a:ext cx="623315" cy="11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6" name="Straight Connector 505"/>
            <p:cNvCxnSpPr/>
            <p:nvPr/>
          </p:nvCxnSpPr>
          <p:spPr bwMode="auto">
            <a:xfrm flipV="1">
              <a:off x="3779868" y="2721203"/>
              <a:ext cx="1093" cy="45812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7" name="Straight Connector 506"/>
            <p:cNvCxnSpPr>
              <a:stCxn id="524" idx="2"/>
            </p:cNvCxnSpPr>
            <p:nvPr/>
          </p:nvCxnSpPr>
          <p:spPr bwMode="auto">
            <a:xfrm flipH="1">
              <a:off x="2838796" y="2936642"/>
              <a:ext cx="920911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08" name="Oval 507"/>
            <p:cNvSpPr/>
            <p:nvPr/>
          </p:nvSpPr>
          <p:spPr bwMode="auto">
            <a:xfrm>
              <a:off x="3759707" y="2920393"/>
              <a:ext cx="37795" cy="3249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509" name="Oval 508"/>
            <p:cNvSpPr/>
            <p:nvPr/>
          </p:nvSpPr>
          <p:spPr bwMode="auto">
            <a:xfrm>
              <a:off x="3846313" y="3303578"/>
              <a:ext cx="37795" cy="3249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  <a:latin typeface="Tahoma"/>
              </a:endParaRPr>
            </a:p>
          </p:txBody>
        </p:sp>
        <p:cxnSp>
          <p:nvCxnSpPr>
            <p:cNvPr id="522" name="Straight Connector 521"/>
            <p:cNvCxnSpPr/>
            <p:nvPr/>
          </p:nvCxnSpPr>
          <p:spPr bwMode="auto">
            <a:xfrm flipV="1">
              <a:off x="3266938" y="3318456"/>
              <a:ext cx="578467" cy="137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3" name="Straight Connector 522"/>
            <p:cNvCxnSpPr>
              <a:cxnSpLocks/>
            </p:cNvCxnSpPr>
            <p:nvPr/>
          </p:nvCxnSpPr>
          <p:spPr bwMode="auto">
            <a:xfrm>
              <a:off x="2838796" y="2591608"/>
              <a:ext cx="1053251" cy="35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4" name="Straight Connector 523"/>
            <p:cNvCxnSpPr/>
            <p:nvPr/>
          </p:nvCxnSpPr>
          <p:spPr bwMode="auto">
            <a:xfrm flipH="1" flipV="1">
              <a:off x="3268860" y="2594229"/>
              <a:ext cx="1218" cy="72648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5" name="Straight Connector 524"/>
            <p:cNvCxnSpPr>
              <a:cxnSpLocks/>
            </p:cNvCxnSpPr>
            <p:nvPr/>
          </p:nvCxnSpPr>
          <p:spPr bwMode="auto">
            <a:xfrm>
              <a:off x="5049830" y="2707975"/>
              <a:ext cx="1057320" cy="340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>
              <a:off x="2341850" y="2338732"/>
              <a:ext cx="3930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sz="2400" dirty="0" err="1">
                  <a:solidFill>
                    <a:srgbClr val="000000"/>
                  </a:solidFill>
                  <a:latin typeface="Tahoma"/>
                  <a:ea typeface="Cambria" charset="0"/>
                  <a:cs typeface="Cambria" charset="0"/>
                </a:rPr>
                <a:t>D</a:t>
              </a:r>
              <a:endParaRPr lang="pt-BR" sz="24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endParaRPr>
            </a:p>
          </p:txBody>
        </p:sp>
        <p:sp>
          <p:nvSpPr>
            <p:cNvPr id="526" name="TextBox 525"/>
            <p:cNvSpPr txBox="1"/>
            <p:nvPr/>
          </p:nvSpPr>
          <p:spPr>
            <a:xfrm>
              <a:off x="6159007" y="2492371"/>
              <a:ext cx="4026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sz="2400" dirty="0" err="1">
                  <a:solidFill>
                    <a:srgbClr val="000000"/>
                  </a:solidFill>
                  <a:latin typeface="Tahoma"/>
                  <a:ea typeface="Cambria" charset="0"/>
                  <a:cs typeface="Cambria" charset="0"/>
                </a:rPr>
                <a:t>Q</a:t>
              </a:r>
              <a:endParaRPr lang="pt-BR" sz="24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endParaRPr>
            </a:p>
          </p:txBody>
        </p:sp>
        <p:sp>
          <p:nvSpPr>
            <p:cNvPr id="527" name="TextBox 526"/>
            <p:cNvSpPr txBox="1"/>
            <p:nvPr/>
          </p:nvSpPr>
          <p:spPr>
            <a:xfrm>
              <a:off x="2166645" y="2713012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sz="2400" dirty="0">
                  <a:solidFill>
                    <a:srgbClr val="000000"/>
                  </a:solidFill>
                  <a:latin typeface="Tahoma"/>
                  <a:ea typeface="Cambria" charset="0"/>
                  <a:cs typeface="Cambria" charset="0"/>
                </a:rPr>
                <a:t>WE</a:t>
              </a:r>
            </a:p>
          </p:txBody>
        </p:sp>
        <p:sp>
          <p:nvSpPr>
            <p:cNvPr id="528" name="TextBox 527"/>
            <p:cNvSpPr txBox="1"/>
            <p:nvPr/>
          </p:nvSpPr>
          <p:spPr>
            <a:xfrm>
              <a:off x="3181558" y="1810738"/>
              <a:ext cx="24416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sz="2400" b="1" dirty="0" err="1">
                  <a:solidFill>
                    <a:srgbClr val="000000"/>
                  </a:solidFill>
                  <a:latin typeface="Tahoma"/>
                  <a:ea typeface="Cambria" charset="0"/>
                  <a:cs typeface="Cambria" charset="0"/>
                </a:rPr>
                <a:t>Latch</a:t>
              </a:r>
              <a:r>
                <a:rPr lang="pt-BR" sz="2400" b="1" dirty="0">
                  <a:solidFill>
                    <a:srgbClr val="000000"/>
                  </a:solidFill>
                  <a:latin typeface="Tahoma"/>
                  <a:ea typeface="Cambria" charset="0"/>
                  <a:cs typeface="Cambria" charset="0"/>
                </a:rPr>
                <a:t> </a:t>
              </a:r>
              <a:r>
                <a:rPr lang="pt-BR" sz="2400" b="1" dirty="0" err="1">
                  <a:solidFill>
                    <a:srgbClr val="000000"/>
                  </a:solidFill>
                  <a:latin typeface="Tahoma"/>
                  <a:ea typeface="Cambria" charset="0"/>
                  <a:cs typeface="Cambria" charset="0"/>
                </a:rPr>
                <a:t>D</a:t>
              </a:r>
              <a:r>
                <a:rPr lang="pt-BR" sz="2400" b="1" dirty="0">
                  <a:solidFill>
                    <a:srgbClr val="000000"/>
                  </a:solidFill>
                  <a:latin typeface="Tahoma"/>
                  <a:ea typeface="Cambria" charset="0"/>
                  <a:cs typeface="Cambria" charset="0"/>
                </a:rPr>
                <a:t> (1 Bit)</a:t>
              </a:r>
            </a:p>
          </p:txBody>
        </p:sp>
      </p:grpSp>
      <p:sp>
        <p:nvSpPr>
          <p:cNvPr id="565" name="Rectangle 564"/>
          <p:cNvSpPr/>
          <p:nvPr/>
        </p:nvSpPr>
        <p:spPr bwMode="auto">
          <a:xfrm>
            <a:off x="2093254" y="2488616"/>
            <a:ext cx="1920223" cy="8937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pt-BR" sz="28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Bit</a:t>
            </a:r>
            <a:r>
              <a:rPr lang="pt-BR" sz="2800" baseline="-250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2</a:t>
            </a:r>
          </a:p>
        </p:txBody>
      </p:sp>
      <p:sp>
        <p:nvSpPr>
          <p:cNvPr id="572" name="Rectangle 571"/>
          <p:cNvSpPr/>
          <p:nvPr/>
        </p:nvSpPr>
        <p:spPr bwMode="auto">
          <a:xfrm>
            <a:off x="4015780" y="2488616"/>
            <a:ext cx="1920223" cy="8937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pt-BR" sz="28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Bit</a:t>
            </a:r>
            <a:r>
              <a:rPr lang="pt-BR" sz="2800" baseline="-250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1</a:t>
            </a:r>
          </a:p>
        </p:txBody>
      </p:sp>
      <p:sp>
        <p:nvSpPr>
          <p:cNvPr id="573" name="Rectangle 572"/>
          <p:cNvSpPr/>
          <p:nvPr/>
        </p:nvSpPr>
        <p:spPr bwMode="auto">
          <a:xfrm>
            <a:off x="5934617" y="2488616"/>
            <a:ext cx="1920223" cy="8937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pt-BR" sz="28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Bit</a:t>
            </a:r>
            <a:r>
              <a:rPr lang="pt-BR" sz="2800" baseline="-250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0</a:t>
            </a:r>
          </a:p>
        </p:txBody>
      </p:sp>
      <p:sp>
        <p:nvSpPr>
          <p:cNvPr id="576" name="Rectangle 575"/>
          <p:cNvSpPr/>
          <p:nvPr/>
        </p:nvSpPr>
        <p:spPr bwMode="auto">
          <a:xfrm>
            <a:off x="2090951" y="3379193"/>
            <a:ext cx="1920223" cy="8937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pt-BR" sz="28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Bit</a:t>
            </a:r>
            <a:r>
              <a:rPr lang="pt-BR" sz="2800" baseline="-250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2</a:t>
            </a:r>
          </a:p>
        </p:txBody>
      </p:sp>
      <p:sp>
        <p:nvSpPr>
          <p:cNvPr id="577" name="Rectangle 576"/>
          <p:cNvSpPr/>
          <p:nvPr/>
        </p:nvSpPr>
        <p:spPr bwMode="auto">
          <a:xfrm>
            <a:off x="4013477" y="3379193"/>
            <a:ext cx="1920223" cy="8937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pt-BR" sz="28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Bit</a:t>
            </a:r>
            <a:r>
              <a:rPr lang="pt-BR" sz="2800" baseline="-250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1</a:t>
            </a:r>
          </a:p>
        </p:txBody>
      </p:sp>
      <p:sp>
        <p:nvSpPr>
          <p:cNvPr id="579" name="Rectangle 578"/>
          <p:cNvSpPr/>
          <p:nvPr/>
        </p:nvSpPr>
        <p:spPr bwMode="auto">
          <a:xfrm>
            <a:off x="5932314" y="3379193"/>
            <a:ext cx="1920223" cy="8937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pt-BR" sz="28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Bit</a:t>
            </a:r>
            <a:r>
              <a:rPr lang="pt-BR" sz="2800" baseline="-250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0</a:t>
            </a:r>
          </a:p>
        </p:txBody>
      </p:sp>
      <p:sp>
        <p:nvSpPr>
          <p:cNvPr id="580" name="TextBox 579"/>
          <p:cNvSpPr txBox="1"/>
          <p:nvPr/>
        </p:nvSpPr>
        <p:spPr>
          <a:xfrm>
            <a:off x="729800" y="2704662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2400" b="1" dirty="0" err="1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Addr</a:t>
            </a:r>
            <a:r>
              <a:rPr lang="pt-BR" sz="2400" b="1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(0)</a:t>
            </a:r>
          </a:p>
        </p:txBody>
      </p:sp>
      <p:sp>
        <p:nvSpPr>
          <p:cNvPr id="582" name="TextBox 581"/>
          <p:cNvSpPr txBox="1"/>
          <p:nvPr/>
        </p:nvSpPr>
        <p:spPr>
          <a:xfrm>
            <a:off x="729800" y="3595239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2400" b="1" dirty="0" err="1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Addr</a:t>
            </a:r>
            <a:r>
              <a:rPr lang="pt-BR" sz="2400" b="1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(1)</a:t>
            </a:r>
          </a:p>
        </p:txBody>
      </p:sp>
      <p:sp>
        <p:nvSpPr>
          <p:cNvPr id="583" name="TextBox 582"/>
          <p:cNvSpPr txBox="1"/>
          <p:nvPr/>
        </p:nvSpPr>
        <p:spPr>
          <a:xfrm>
            <a:off x="2618228" y="2074343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2400" b="1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Matriz de Memória de 6 bits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E05C52-7FD3-9643-811C-D85A78AC0DE6}"/>
              </a:ext>
            </a:extLst>
          </p:cNvPr>
          <p:cNvSpPr txBox="1"/>
          <p:nvPr/>
        </p:nvSpPr>
        <p:spPr>
          <a:xfrm>
            <a:off x="7830112" y="2506133"/>
            <a:ext cx="41123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FF"/>
              </a:buClr>
              <a:defRPr/>
            </a:pPr>
            <a:r>
              <a:rPr lang="pt-BR" sz="24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Cada bit é armazenado em uma célula de memória e pode ser implementado de várias formas, por exemplo com um </a:t>
            </a:r>
            <a:r>
              <a:rPr lang="pt-BR" sz="2400" dirty="0" err="1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Latch</a:t>
            </a:r>
            <a:r>
              <a:rPr lang="pt-BR" sz="24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D</a:t>
            </a:r>
            <a:endParaRPr lang="pt-BR" sz="2400" dirty="0">
              <a:solidFill>
                <a:srgbClr val="000000"/>
              </a:solidFill>
              <a:latin typeface="Tahoma"/>
              <a:ea typeface="Cambria" charset="0"/>
              <a:cs typeface="Cambria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DAD7188-BC1C-3F41-9F9F-D811AF6E5B2F}"/>
              </a:ext>
            </a:extLst>
          </p:cNvPr>
          <p:cNvCxnSpPr/>
          <p:nvPr/>
        </p:nvCxnSpPr>
        <p:spPr bwMode="auto">
          <a:xfrm rot="10800000" flipV="1">
            <a:off x="6774600" y="4464367"/>
            <a:ext cx="2991309" cy="1583474"/>
          </a:xfrm>
          <a:prstGeom prst="curvedConnector3">
            <a:avLst>
              <a:gd name="adj1" fmla="val -3681"/>
            </a:avLst>
          </a:prstGeom>
          <a:solidFill>
            <a:srgbClr val="C0C0C0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115189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" grpId="0" animBg="1"/>
      <p:bldP spid="565" grpId="0" animBg="1"/>
      <p:bldP spid="572" grpId="0" animBg="1"/>
      <p:bldP spid="573" grpId="0" animBg="1"/>
      <p:bldP spid="576" grpId="0" animBg="1"/>
      <p:bldP spid="577" grpId="0" animBg="1"/>
      <p:bldP spid="579" grpId="0" animBg="1"/>
      <p:bldP spid="580" grpId="0"/>
      <p:bldP spid="582" grpId="0"/>
      <p:bldP spid="583" grpId="0"/>
      <p:bldP spid="5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678873"/>
          </a:xfrm>
        </p:spPr>
        <p:txBody>
          <a:bodyPr/>
          <a:lstStyle/>
          <a:p>
            <a:r>
              <a:rPr lang="pt-BR" sz="4400" dirty="0"/>
              <a:t>Projetando a Memória: Operação de Leitura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103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04800" y="997804"/>
            <a:ext cx="1148080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pt-BR" sz="2400" b="1" dirty="0">
                <a:latin typeface="+mn-lt"/>
                <a:ea typeface="Cambria" charset="0"/>
                <a:cs typeface="Cambria" charset="0"/>
              </a:rPr>
              <a:t>Como selecionar um endereço para leitura?</a:t>
            </a:r>
          </a:p>
          <a:p>
            <a:pPr marL="800100" lvl="1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/>
            </a:pPr>
            <a:r>
              <a:rPr lang="pt-BR" sz="24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Como há 2 endereços, precisamos de log(2)=1 bit de endereçamento.</a:t>
            </a:r>
          </a:p>
        </p:txBody>
      </p:sp>
      <p:sp>
        <p:nvSpPr>
          <p:cNvPr id="88" name="Rectangle 87"/>
          <p:cNvSpPr/>
          <p:nvPr/>
        </p:nvSpPr>
        <p:spPr bwMode="auto">
          <a:xfrm>
            <a:off x="3953020" y="3124202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49" name="Rectangle 148"/>
          <p:cNvSpPr/>
          <p:nvPr/>
        </p:nvSpPr>
        <p:spPr bwMode="auto">
          <a:xfrm>
            <a:off x="3953020" y="4108048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81" name="Rectangle 180"/>
          <p:cNvSpPr/>
          <p:nvPr/>
        </p:nvSpPr>
        <p:spPr bwMode="auto">
          <a:xfrm>
            <a:off x="8623481" y="4108049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82" name="Rectangle 181"/>
          <p:cNvSpPr/>
          <p:nvPr/>
        </p:nvSpPr>
        <p:spPr bwMode="auto">
          <a:xfrm>
            <a:off x="6350480" y="4108049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83" name="Rectangle 182"/>
          <p:cNvSpPr/>
          <p:nvPr/>
        </p:nvSpPr>
        <p:spPr bwMode="auto">
          <a:xfrm>
            <a:off x="8623481" y="312420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84" name="Rectangle 183"/>
          <p:cNvSpPr/>
          <p:nvPr/>
        </p:nvSpPr>
        <p:spPr bwMode="auto">
          <a:xfrm>
            <a:off x="6350480" y="312420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8330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149" grpId="0" animBg="1"/>
      <p:bldP spid="181" grpId="0" animBg="1"/>
      <p:bldP spid="182" grpId="0" animBg="1"/>
      <p:bldP spid="183" grpId="0" animBg="1"/>
      <p:bldP spid="18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/>
              <a:t>Projetando a Memória: Operação de Leitura (Cont.)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en-US" altLang="en-US" sz="180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104</a:t>
            </a:fld>
            <a:endParaRPr lang="en-US" altLang="en-US" sz="180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2576946" y="2784764"/>
            <a:ext cx="7154541" cy="813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>
            <a:off x="2592439" y="2310799"/>
            <a:ext cx="12217" cy="147149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/>
          <p:nvPr/>
        </p:nvCxnSpPr>
        <p:spPr bwMode="auto">
          <a:xfrm>
            <a:off x="2576946" y="3768437"/>
            <a:ext cx="7141289" cy="512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9" name="TextBox 118"/>
          <p:cNvSpPr txBox="1"/>
          <p:nvPr/>
        </p:nvSpPr>
        <p:spPr>
          <a:xfrm>
            <a:off x="5384746" y="494253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ahoma"/>
              </a:rPr>
              <a:t>D[2]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794200" y="493876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ahoma"/>
              </a:rPr>
              <a:t>D[1]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0067068" y="493876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ahoma"/>
              </a:rPr>
              <a:t>D[0]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910408" y="1900959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rgbClr val="000000"/>
                </a:solidFill>
                <a:latin typeface="Tahoma"/>
              </a:rPr>
              <a:t>Addr</a:t>
            </a:r>
            <a:r>
              <a:rPr lang="en-US" dirty="0">
                <a:solidFill>
                  <a:srgbClr val="000000"/>
                </a:solidFill>
                <a:latin typeface="Tahoma"/>
              </a:rPr>
              <a:t>[0]</a:t>
            </a:r>
          </a:p>
        </p:txBody>
      </p:sp>
      <p:cxnSp>
        <p:nvCxnSpPr>
          <p:cNvPr id="123" name="Straight Connector 122"/>
          <p:cNvCxnSpPr/>
          <p:nvPr/>
        </p:nvCxnSpPr>
        <p:spPr bwMode="auto">
          <a:xfrm flipV="1">
            <a:off x="4017463" y="4241961"/>
            <a:ext cx="1338927" cy="164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" name="Straight Connector 123"/>
          <p:cNvCxnSpPr/>
          <p:nvPr/>
        </p:nvCxnSpPr>
        <p:spPr bwMode="auto">
          <a:xfrm>
            <a:off x="5040832" y="4158657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5" name="Delay 124"/>
          <p:cNvSpPr/>
          <p:nvPr/>
        </p:nvSpPr>
        <p:spPr bwMode="auto">
          <a:xfrm>
            <a:off x="5163625" y="410249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26" name="Straight Connector 125"/>
          <p:cNvCxnSpPr/>
          <p:nvPr/>
        </p:nvCxnSpPr>
        <p:spPr bwMode="auto">
          <a:xfrm>
            <a:off x="5044551" y="3769721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/>
          <p:cNvCxnSpPr/>
          <p:nvPr/>
        </p:nvCxnSpPr>
        <p:spPr bwMode="auto">
          <a:xfrm>
            <a:off x="6405587" y="4232965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/>
          <p:cNvCxnSpPr/>
          <p:nvPr/>
        </p:nvCxnSpPr>
        <p:spPr bwMode="auto">
          <a:xfrm>
            <a:off x="7447538" y="415286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9" name="Delay 128"/>
          <p:cNvSpPr/>
          <p:nvPr/>
        </p:nvSpPr>
        <p:spPr bwMode="auto">
          <a:xfrm>
            <a:off x="7570331" y="4096701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30" name="Straight Connector 129"/>
          <p:cNvCxnSpPr/>
          <p:nvPr/>
        </p:nvCxnSpPr>
        <p:spPr bwMode="auto">
          <a:xfrm>
            <a:off x="7451257" y="3763924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/>
          <p:cNvCxnSpPr/>
          <p:nvPr/>
        </p:nvCxnSpPr>
        <p:spPr bwMode="auto">
          <a:xfrm>
            <a:off x="8744549" y="4236162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/>
          <p:cNvCxnSpPr/>
          <p:nvPr/>
        </p:nvCxnSpPr>
        <p:spPr bwMode="auto">
          <a:xfrm>
            <a:off x="9714666" y="4156218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3" name="Delay 132"/>
          <p:cNvSpPr/>
          <p:nvPr/>
        </p:nvSpPr>
        <p:spPr bwMode="auto">
          <a:xfrm>
            <a:off x="9837459" y="4100059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>
            <a:off x="9718385" y="3767282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/>
          <p:cNvCxnSpPr/>
          <p:nvPr/>
        </p:nvCxnSpPr>
        <p:spPr bwMode="auto">
          <a:xfrm>
            <a:off x="4652085" y="3257099"/>
            <a:ext cx="713528" cy="420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/>
          <p:cNvCxnSpPr/>
          <p:nvPr/>
        </p:nvCxnSpPr>
        <p:spPr bwMode="auto">
          <a:xfrm>
            <a:off x="5050056" y="3177997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Delay 136"/>
          <p:cNvSpPr/>
          <p:nvPr/>
        </p:nvSpPr>
        <p:spPr bwMode="auto">
          <a:xfrm>
            <a:off x="5172849" y="312183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38" name="Straight Connector 137"/>
          <p:cNvCxnSpPr/>
          <p:nvPr/>
        </p:nvCxnSpPr>
        <p:spPr bwMode="auto">
          <a:xfrm>
            <a:off x="5053775" y="2789061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/>
          <p:cNvCxnSpPr/>
          <p:nvPr/>
        </p:nvCxnSpPr>
        <p:spPr bwMode="auto">
          <a:xfrm>
            <a:off x="6414811" y="3252305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/>
          <p:cNvCxnSpPr/>
          <p:nvPr/>
        </p:nvCxnSpPr>
        <p:spPr bwMode="auto">
          <a:xfrm>
            <a:off x="7456762" y="317220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1" name="Delay 140"/>
          <p:cNvSpPr/>
          <p:nvPr/>
        </p:nvSpPr>
        <p:spPr bwMode="auto">
          <a:xfrm>
            <a:off x="7579555" y="3116041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42" name="Straight Connector 141"/>
          <p:cNvCxnSpPr/>
          <p:nvPr/>
        </p:nvCxnSpPr>
        <p:spPr bwMode="auto">
          <a:xfrm>
            <a:off x="7460481" y="2783264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/>
          <p:cNvCxnSpPr/>
          <p:nvPr/>
        </p:nvCxnSpPr>
        <p:spPr bwMode="auto">
          <a:xfrm>
            <a:off x="8753773" y="3255502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>
            <a:off x="9723890" y="3175558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Delay 144"/>
          <p:cNvSpPr/>
          <p:nvPr/>
        </p:nvSpPr>
        <p:spPr bwMode="auto">
          <a:xfrm>
            <a:off x="9846683" y="3119399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46" name="Straight Connector 145"/>
          <p:cNvCxnSpPr/>
          <p:nvPr/>
        </p:nvCxnSpPr>
        <p:spPr bwMode="auto">
          <a:xfrm>
            <a:off x="9727609" y="2786622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7" name="Group 146"/>
          <p:cNvGrpSpPr/>
          <p:nvPr/>
        </p:nvGrpSpPr>
        <p:grpSpPr>
          <a:xfrm>
            <a:off x="3953020" y="4108048"/>
            <a:ext cx="1001274" cy="413645"/>
            <a:chOff x="1736388" y="2756071"/>
            <a:chExt cx="1195699" cy="615296"/>
          </a:xfrm>
        </p:grpSpPr>
        <p:grpSp>
          <p:nvGrpSpPr>
            <p:cNvPr id="150" name="Group 149"/>
            <p:cNvGrpSpPr/>
            <p:nvPr/>
          </p:nvGrpSpPr>
          <p:grpSpPr>
            <a:xfrm>
              <a:off x="1811462" y="2861744"/>
              <a:ext cx="982500" cy="419338"/>
              <a:chOff x="1545931" y="2438400"/>
              <a:chExt cx="5927877" cy="2685534"/>
            </a:xfrm>
          </p:grpSpPr>
          <p:cxnSp>
            <p:nvCxnSpPr>
              <p:cNvPr id="152" name="Straight Connector 151"/>
              <p:cNvCxnSpPr/>
              <p:nvPr/>
            </p:nvCxnSpPr>
            <p:spPr bwMode="auto">
              <a:xfrm>
                <a:off x="2895600" y="4496535"/>
                <a:ext cx="3048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/>
              <p:cNvCxnSpPr/>
              <p:nvPr/>
            </p:nvCxnSpPr>
            <p:spPr bwMode="auto">
              <a:xfrm>
                <a:off x="2895600" y="3048000"/>
                <a:ext cx="3048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/>
              <p:nvPr/>
            </p:nvCxnSpPr>
            <p:spPr bwMode="auto">
              <a:xfrm>
                <a:off x="3880022" y="2833816"/>
                <a:ext cx="1640132" cy="346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 bwMode="auto">
              <a:xfrm flipV="1">
                <a:off x="6129755" y="4537806"/>
                <a:ext cx="1292238" cy="5146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6" name="Delay 155"/>
              <p:cNvSpPr/>
              <p:nvPr/>
            </p:nvSpPr>
            <p:spPr bwMode="auto">
              <a:xfrm>
                <a:off x="5520152" y="2624887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7" name="Delay 156"/>
              <p:cNvSpPr/>
              <p:nvPr/>
            </p:nvSpPr>
            <p:spPr bwMode="auto">
              <a:xfrm>
                <a:off x="5520154" y="4140178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58" name="Straight Connector 157"/>
              <p:cNvCxnSpPr/>
              <p:nvPr/>
            </p:nvCxnSpPr>
            <p:spPr bwMode="auto">
              <a:xfrm>
                <a:off x="4910554" y="4344831"/>
                <a:ext cx="6096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>
                <a:off x="4910554" y="3201831"/>
                <a:ext cx="6096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0" name="Straight Connector 159"/>
              <p:cNvCxnSpPr/>
              <p:nvPr/>
            </p:nvCxnSpPr>
            <p:spPr bwMode="auto">
              <a:xfrm>
                <a:off x="4910554" y="3201831"/>
                <a:ext cx="0" cy="22859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1" name="Straight Connector 160"/>
              <p:cNvCxnSpPr/>
              <p:nvPr/>
            </p:nvCxnSpPr>
            <p:spPr bwMode="auto">
              <a:xfrm>
                <a:off x="4910554" y="4116232"/>
                <a:ext cx="0" cy="22859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" name="Straight Connector 161"/>
              <p:cNvCxnSpPr/>
              <p:nvPr/>
            </p:nvCxnSpPr>
            <p:spPr bwMode="auto">
              <a:xfrm flipH="1" flipV="1">
                <a:off x="4910554" y="3430430"/>
                <a:ext cx="2514600" cy="68580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" name="Straight Connector 162"/>
              <p:cNvCxnSpPr/>
              <p:nvPr/>
            </p:nvCxnSpPr>
            <p:spPr bwMode="auto">
              <a:xfrm flipV="1">
                <a:off x="4910554" y="3454376"/>
                <a:ext cx="2514600" cy="661855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4" name="Straight Connector 163"/>
              <p:cNvCxnSpPr/>
              <p:nvPr/>
            </p:nvCxnSpPr>
            <p:spPr bwMode="auto">
              <a:xfrm>
                <a:off x="7425154" y="4116231"/>
                <a:ext cx="0" cy="42671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5" name="Straight Connector 164"/>
              <p:cNvCxnSpPr/>
              <p:nvPr/>
            </p:nvCxnSpPr>
            <p:spPr bwMode="auto">
              <a:xfrm>
                <a:off x="7425154" y="3022832"/>
                <a:ext cx="0" cy="42671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6" name="Oval 165"/>
              <p:cNvSpPr/>
              <p:nvPr/>
            </p:nvSpPr>
            <p:spPr bwMode="auto">
              <a:xfrm>
                <a:off x="7374354" y="2973231"/>
                <a:ext cx="99454" cy="1022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 bwMode="auto">
              <a:xfrm>
                <a:off x="6132929" y="2973231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 bwMode="auto">
              <a:xfrm>
                <a:off x="6135075" y="4496535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9" name="Delay 168"/>
              <p:cNvSpPr/>
              <p:nvPr/>
            </p:nvSpPr>
            <p:spPr bwMode="auto">
              <a:xfrm>
                <a:off x="3173968" y="2438400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0" name="Delay 169"/>
              <p:cNvSpPr/>
              <p:nvPr/>
            </p:nvSpPr>
            <p:spPr bwMode="auto">
              <a:xfrm>
                <a:off x="3174130" y="4318391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 bwMode="auto">
              <a:xfrm>
                <a:off x="3786746" y="2786744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 bwMode="auto">
              <a:xfrm>
                <a:off x="3789051" y="4674748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73" name="Straight Connector 172"/>
              <p:cNvCxnSpPr/>
              <p:nvPr/>
            </p:nvCxnSpPr>
            <p:spPr bwMode="auto">
              <a:xfrm>
                <a:off x="3886200" y="4720931"/>
                <a:ext cx="1640132" cy="346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Straight Connector 173"/>
              <p:cNvCxnSpPr/>
              <p:nvPr/>
            </p:nvCxnSpPr>
            <p:spPr bwMode="auto">
              <a:xfrm flipV="1">
                <a:off x="2895600" y="3053751"/>
                <a:ext cx="2875" cy="144205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6" name="Oval 175"/>
              <p:cNvSpPr/>
              <p:nvPr/>
            </p:nvSpPr>
            <p:spPr bwMode="auto">
              <a:xfrm>
                <a:off x="2842550" y="3680750"/>
                <a:ext cx="99454" cy="1022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 bwMode="auto">
              <a:xfrm>
                <a:off x="3070440" y="4886924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78" name="Straight Connector 177"/>
              <p:cNvCxnSpPr/>
              <p:nvPr/>
            </p:nvCxnSpPr>
            <p:spPr bwMode="auto">
              <a:xfrm flipV="1">
                <a:off x="1545931" y="4933750"/>
                <a:ext cx="1522119" cy="432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Straight Connector 179"/>
              <p:cNvCxnSpPr/>
              <p:nvPr/>
            </p:nvCxnSpPr>
            <p:spPr bwMode="auto">
              <a:xfrm flipH="1" flipV="1">
                <a:off x="1550984" y="2654061"/>
                <a:ext cx="3208" cy="228680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9" name="Rectangle 148"/>
            <p:cNvSpPr/>
            <p:nvPr/>
          </p:nvSpPr>
          <p:spPr bwMode="auto">
            <a:xfrm>
              <a:off x="1736388" y="2756071"/>
              <a:ext cx="1195699" cy="615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1" name="Rectangle 180"/>
          <p:cNvSpPr/>
          <p:nvPr/>
        </p:nvSpPr>
        <p:spPr bwMode="auto">
          <a:xfrm>
            <a:off x="8623481" y="4108049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2" name="Rectangle 181"/>
          <p:cNvSpPr/>
          <p:nvPr/>
        </p:nvSpPr>
        <p:spPr bwMode="auto">
          <a:xfrm>
            <a:off x="6350480" y="4108049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3" name="Rectangle 182"/>
          <p:cNvSpPr/>
          <p:nvPr/>
        </p:nvSpPr>
        <p:spPr bwMode="auto">
          <a:xfrm>
            <a:off x="8623481" y="312420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4" name="Rectangle 183"/>
          <p:cNvSpPr/>
          <p:nvPr/>
        </p:nvSpPr>
        <p:spPr bwMode="auto">
          <a:xfrm>
            <a:off x="6350480" y="312420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85" name="Straight Connector 184"/>
          <p:cNvCxnSpPr/>
          <p:nvPr/>
        </p:nvCxnSpPr>
        <p:spPr bwMode="auto">
          <a:xfrm flipV="1">
            <a:off x="5397635" y="3229826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6" name="Straight Connector 185"/>
          <p:cNvCxnSpPr/>
          <p:nvPr/>
        </p:nvCxnSpPr>
        <p:spPr bwMode="auto">
          <a:xfrm flipV="1">
            <a:off x="5388412" y="4206140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87" name="Picture 1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23" y="4488995"/>
            <a:ext cx="351694" cy="344628"/>
          </a:xfrm>
          <a:prstGeom prst="rect">
            <a:avLst/>
          </a:prstGeom>
        </p:spPr>
      </p:pic>
      <p:cxnSp>
        <p:nvCxnSpPr>
          <p:cNvPr id="188" name="Straight Connector 187"/>
          <p:cNvCxnSpPr/>
          <p:nvPr/>
        </p:nvCxnSpPr>
        <p:spPr bwMode="auto">
          <a:xfrm flipV="1">
            <a:off x="7806821" y="3218639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9" name="Straight Connector 188"/>
          <p:cNvCxnSpPr/>
          <p:nvPr/>
        </p:nvCxnSpPr>
        <p:spPr bwMode="auto">
          <a:xfrm flipV="1">
            <a:off x="7797598" y="4194953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0" name="Picture 18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9" y="4477808"/>
            <a:ext cx="351694" cy="344628"/>
          </a:xfrm>
          <a:prstGeom prst="rect">
            <a:avLst/>
          </a:prstGeom>
        </p:spPr>
      </p:pic>
      <p:cxnSp>
        <p:nvCxnSpPr>
          <p:cNvPr id="191" name="Straight Connector 190"/>
          <p:cNvCxnSpPr/>
          <p:nvPr/>
        </p:nvCxnSpPr>
        <p:spPr bwMode="auto">
          <a:xfrm flipV="1">
            <a:off x="10083539" y="3234872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2" name="Straight Connector 191"/>
          <p:cNvCxnSpPr/>
          <p:nvPr/>
        </p:nvCxnSpPr>
        <p:spPr bwMode="auto">
          <a:xfrm flipV="1">
            <a:off x="10074316" y="4211186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3" name="Straight Connector 192"/>
          <p:cNvCxnSpPr/>
          <p:nvPr/>
        </p:nvCxnSpPr>
        <p:spPr bwMode="auto">
          <a:xfrm flipV="1">
            <a:off x="5712288" y="3215084"/>
            <a:ext cx="0" cy="133578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4" name="Straight Connector 193"/>
          <p:cNvCxnSpPr/>
          <p:nvPr/>
        </p:nvCxnSpPr>
        <p:spPr bwMode="auto">
          <a:xfrm flipV="1">
            <a:off x="8121474" y="3210835"/>
            <a:ext cx="0" cy="133578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5" name="Straight Connector 194"/>
          <p:cNvCxnSpPr/>
          <p:nvPr/>
        </p:nvCxnSpPr>
        <p:spPr bwMode="auto">
          <a:xfrm flipV="1">
            <a:off x="10398192" y="3217001"/>
            <a:ext cx="0" cy="133578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6" name="Group 195"/>
          <p:cNvGrpSpPr/>
          <p:nvPr/>
        </p:nvGrpSpPr>
        <p:grpSpPr>
          <a:xfrm>
            <a:off x="5674612" y="4193137"/>
            <a:ext cx="4686965" cy="359646"/>
            <a:chOff x="4023626" y="2591208"/>
            <a:chExt cx="4686965" cy="970975"/>
          </a:xfrm>
        </p:grpSpPr>
        <p:cxnSp>
          <p:nvCxnSpPr>
            <p:cNvPr id="197" name="Straight Connector 196"/>
            <p:cNvCxnSpPr/>
            <p:nvPr/>
          </p:nvCxnSpPr>
          <p:spPr bwMode="auto">
            <a:xfrm flipH="1" flipV="1">
              <a:off x="4023626" y="2595458"/>
              <a:ext cx="1061" cy="96480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8" name="Straight Connector 197"/>
            <p:cNvCxnSpPr/>
            <p:nvPr/>
          </p:nvCxnSpPr>
          <p:spPr bwMode="auto">
            <a:xfrm flipH="1" flipV="1">
              <a:off x="6432812" y="2591208"/>
              <a:ext cx="1061" cy="96480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9" name="Straight Connector 198"/>
            <p:cNvCxnSpPr/>
            <p:nvPr/>
          </p:nvCxnSpPr>
          <p:spPr bwMode="auto">
            <a:xfrm flipH="1" flipV="1">
              <a:off x="8709530" y="2597374"/>
              <a:ext cx="1061" cy="96480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00" name="Picture 19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727" y="4494041"/>
            <a:ext cx="351694" cy="344628"/>
          </a:xfrm>
          <a:prstGeom prst="rect">
            <a:avLst/>
          </a:prstGeom>
        </p:spPr>
      </p:pic>
      <p:cxnSp>
        <p:nvCxnSpPr>
          <p:cNvPr id="201" name="Straight Connector 200"/>
          <p:cNvCxnSpPr/>
          <p:nvPr/>
        </p:nvCxnSpPr>
        <p:spPr bwMode="auto">
          <a:xfrm flipH="1" flipV="1">
            <a:off x="5686670" y="4833624"/>
            <a:ext cx="2006" cy="1089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2" name="Straight Connector 201"/>
          <p:cNvCxnSpPr/>
          <p:nvPr/>
        </p:nvCxnSpPr>
        <p:spPr bwMode="auto">
          <a:xfrm flipH="1" flipV="1">
            <a:off x="8095856" y="4822437"/>
            <a:ext cx="2274" cy="11633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3" name="Straight Connector 202"/>
          <p:cNvCxnSpPr/>
          <p:nvPr/>
        </p:nvCxnSpPr>
        <p:spPr bwMode="auto">
          <a:xfrm flipV="1">
            <a:off x="10370998" y="4838669"/>
            <a:ext cx="1576" cy="10010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8" name="Rectangle 87"/>
          <p:cNvSpPr/>
          <p:nvPr/>
        </p:nvSpPr>
        <p:spPr bwMode="auto">
          <a:xfrm>
            <a:off x="3953020" y="3124202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6" name="Triangle 205"/>
          <p:cNvSpPr/>
          <p:nvPr/>
        </p:nvSpPr>
        <p:spPr bwMode="auto">
          <a:xfrm rot="5400000">
            <a:off x="2784465" y="2584117"/>
            <a:ext cx="299393" cy="406899"/>
          </a:xfrm>
          <a:prstGeom prst="triangl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7" name="Oval 206"/>
          <p:cNvSpPr/>
          <p:nvPr/>
        </p:nvSpPr>
        <p:spPr bwMode="auto">
          <a:xfrm>
            <a:off x="3121959" y="2743201"/>
            <a:ext cx="94648" cy="8637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8769" y="2425934"/>
            <a:ext cx="119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000" i="1" dirty="0" err="1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Wordline</a:t>
            </a:r>
            <a:endParaRPr lang="en-US" sz="2000" i="1" dirty="0">
              <a:solidFill>
                <a:srgbClr val="000000"/>
              </a:solidFill>
              <a:latin typeface="Tahoma"/>
              <a:ea typeface="Cambria" charset="0"/>
              <a:cs typeface="Cambria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E3A685C-D0E9-5B42-9778-1254EC76A97A}"/>
              </a:ext>
            </a:extLst>
          </p:cNvPr>
          <p:cNvSpPr txBox="1"/>
          <p:nvPr/>
        </p:nvSpPr>
        <p:spPr>
          <a:xfrm>
            <a:off x="304800" y="997804"/>
            <a:ext cx="1148080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pt-BR" sz="2400" b="1" dirty="0">
                <a:latin typeface="+mn-lt"/>
                <a:ea typeface="Cambria" charset="0"/>
                <a:cs typeface="Cambria" charset="0"/>
              </a:rPr>
              <a:t>Como selecionar um endereço para leitura?</a:t>
            </a:r>
          </a:p>
          <a:p>
            <a:pPr marL="800100" lvl="1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/>
            </a:pPr>
            <a:r>
              <a:rPr lang="pt-BR" sz="24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Como há 2 endereços, precisamos de log(2)=1 bit de endereçamento.</a:t>
            </a:r>
          </a:p>
        </p:txBody>
      </p:sp>
    </p:spTree>
    <p:extLst>
      <p:ext uri="{BB962C8B-B14F-4D97-AF65-F5344CB8AC3E}">
        <p14:creationId xmlns:p14="http://schemas.microsoft.com/office/powerpoint/2010/main" val="9859693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 207"/>
          <p:cNvSpPr/>
          <p:nvPr/>
        </p:nvSpPr>
        <p:spPr bwMode="auto">
          <a:xfrm>
            <a:off x="2476143" y="2446385"/>
            <a:ext cx="773626" cy="14687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1747278" y="4229178"/>
            <a:ext cx="2100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Decodificação</a:t>
            </a:r>
            <a:r>
              <a:rPr lang="en-US" sz="20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 do</a:t>
            </a:r>
          </a:p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Endereço</a:t>
            </a:r>
            <a:endParaRPr lang="en-US" sz="2000" dirty="0">
              <a:solidFill>
                <a:srgbClr val="000000"/>
              </a:solidFill>
              <a:latin typeface="Tahoma"/>
              <a:ea typeface="Cambria" charset="0"/>
              <a:cs typeface="Cambria" charset="0"/>
            </a:endParaRPr>
          </a:p>
        </p:txBody>
      </p:sp>
      <p:cxnSp>
        <p:nvCxnSpPr>
          <p:cNvPr id="210" name="Straight Arrow Connector 209"/>
          <p:cNvCxnSpPr>
            <a:endCxn id="209" idx="0"/>
          </p:cNvCxnSpPr>
          <p:nvPr/>
        </p:nvCxnSpPr>
        <p:spPr bwMode="auto">
          <a:xfrm flipH="1">
            <a:off x="2797662" y="3915178"/>
            <a:ext cx="65317" cy="314000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/>
              <a:t>Projetando a Memória: Operação de Leitura (Cont.)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en-US" altLang="en-US" sz="180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105</a:t>
            </a:fld>
            <a:endParaRPr lang="en-US" altLang="en-US" sz="180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2576946" y="2784764"/>
            <a:ext cx="7154541" cy="813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>
            <a:off x="2592439" y="2310799"/>
            <a:ext cx="12217" cy="147149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/>
          <p:nvPr/>
        </p:nvCxnSpPr>
        <p:spPr bwMode="auto">
          <a:xfrm>
            <a:off x="2576946" y="3768437"/>
            <a:ext cx="7141289" cy="512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9" name="TextBox 118"/>
          <p:cNvSpPr txBox="1"/>
          <p:nvPr/>
        </p:nvSpPr>
        <p:spPr>
          <a:xfrm>
            <a:off x="5384746" y="494253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ahoma"/>
              </a:rPr>
              <a:t>D[2]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794200" y="493876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ahoma"/>
              </a:rPr>
              <a:t>D[1]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0067068" y="493876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ahoma"/>
              </a:rPr>
              <a:t>D[0]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910408" y="1900959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rgbClr val="000000"/>
                </a:solidFill>
                <a:latin typeface="Tahoma"/>
              </a:rPr>
              <a:t>Addr</a:t>
            </a:r>
            <a:r>
              <a:rPr lang="en-US" dirty="0">
                <a:solidFill>
                  <a:srgbClr val="000000"/>
                </a:solidFill>
                <a:latin typeface="Tahoma"/>
              </a:rPr>
              <a:t>[0]</a:t>
            </a:r>
          </a:p>
        </p:txBody>
      </p:sp>
      <p:cxnSp>
        <p:nvCxnSpPr>
          <p:cNvPr id="123" name="Straight Connector 122"/>
          <p:cNvCxnSpPr/>
          <p:nvPr/>
        </p:nvCxnSpPr>
        <p:spPr bwMode="auto">
          <a:xfrm flipV="1">
            <a:off x="4017463" y="4241961"/>
            <a:ext cx="1338927" cy="164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" name="Straight Connector 123"/>
          <p:cNvCxnSpPr/>
          <p:nvPr/>
        </p:nvCxnSpPr>
        <p:spPr bwMode="auto">
          <a:xfrm>
            <a:off x="5040832" y="4158657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5" name="Delay 124"/>
          <p:cNvSpPr/>
          <p:nvPr/>
        </p:nvSpPr>
        <p:spPr bwMode="auto">
          <a:xfrm>
            <a:off x="5163625" y="410249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26" name="Straight Connector 125"/>
          <p:cNvCxnSpPr/>
          <p:nvPr/>
        </p:nvCxnSpPr>
        <p:spPr bwMode="auto">
          <a:xfrm>
            <a:off x="5044551" y="3769721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/>
          <p:cNvCxnSpPr/>
          <p:nvPr/>
        </p:nvCxnSpPr>
        <p:spPr bwMode="auto">
          <a:xfrm>
            <a:off x="6405587" y="4232965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/>
          <p:cNvCxnSpPr/>
          <p:nvPr/>
        </p:nvCxnSpPr>
        <p:spPr bwMode="auto">
          <a:xfrm>
            <a:off x="7447538" y="415286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9" name="Delay 128"/>
          <p:cNvSpPr/>
          <p:nvPr/>
        </p:nvSpPr>
        <p:spPr bwMode="auto">
          <a:xfrm>
            <a:off x="7570331" y="4096701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30" name="Straight Connector 129"/>
          <p:cNvCxnSpPr/>
          <p:nvPr/>
        </p:nvCxnSpPr>
        <p:spPr bwMode="auto">
          <a:xfrm>
            <a:off x="7451257" y="3763924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/>
          <p:cNvCxnSpPr/>
          <p:nvPr/>
        </p:nvCxnSpPr>
        <p:spPr bwMode="auto">
          <a:xfrm>
            <a:off x="8744549" y="4236162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/>
          <p:cNvCxnSpPr/>
          <p:nvPr/>
        </p:nvCxnSpPr>
        <p:spPr bwMode="auto">
          <a:xfrm>
            <a:off x="9714666" y="4156218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3" name="Delay 132"/>
          <p:cNvSpPr/>
          <p:nvPr/>
        </p:nvSpPr>
        <p:spPr bwMode="auto">
          <a:xfrm>
            <a:off x="9837459" y="4100059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>
            <a:off x="9718385" y="3767282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/>
          <p:cNvCxnSpPr/>
          <p:nvPr/>
        </p:nvCxnSpPr>
        <p:spPr bwMode="auto">
          <a:xfrm>
            <a:off x="4652085" y="3257099"/>
            <a:ext cx="713528" cy="420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/>
          <p:cNvCxnSpPr/>
          <p:nvPr/>
        </p:nvCxnSpPr>
        <p:spPr bwMode="auto">
          <a:xfrm>
            <a:off x="5050056" y="3177997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Delay 136"/>
          <p:cNvSpPr/>
          <p:nvPr/>
        </p:nvSpPr>
        <p:spPr bwMode="auto">
          <a:xfrm>
            <a:off x="5172849" y="312183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38" name="Straight Connector 137"/>
          <p:cNvCxnSpPr/>
          <p:nvPr/>
        </p:nvCxnSpPr>
        <p:spPr bwMode="auto">
          <a:xfrm>
            <a:off x="5053775" y="2789061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/>
          <p:cNvCxnSpPr/>
          <p:nvPr/>
        </p:nvCxnSpPr>
        <p:spPr bwMode="auto">
          <a:xfrm>
            <a:off x="6414811" y="3252305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/>
          <p:cNvCxnSpPr/>
          <p:nvPr/>
        </p:nvCxnSpPr>
        <p:spPr bwMode="auto">
          <a:xfrm>
            <a:off x="7456762" y="317220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1" name="Delay 140"/>
          <p:cNvSpPr/>
          <p:nvPr/>
        </p:nvSpPr>
        <p:spPr bwMode="auto">
          <a:xfrm>
            <a:off x="7579555" y="3116041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42" name="Straight Connector 141"/>
          <p:cNvCxnSpPr/>
          <p:nvPr/>
        </p:nvCxnSpPr>
        <p:spPr bwMode="auto">
          <a:xfrm>
            <a:off x="7460481" y="2783264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/>
          <p:cNvCxnSpPr/>
          <p:nvPr/>
        </p:nvCxnSpPr>
        <p:spPr bwMode="auto">
          <a:xfrm>
            <a:off x="8753773" y="3255502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>
            <a:off x="9723890" y="3175558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Delay 144"/>
          <p:cNvSpPr/>
          <p:nvPr/>
        </p:nvSpPr>
        <p:spPr bwMode="auto">
          <a:xfrm>
            <a:off x="9846683" y="3119399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46" name="Straight Connector 145"/>
          <p:cNvCxnSpPr/>
          <p:nvPr/>
        </p:nvCxnSpPr>
        <p:spPr bwMode="auto">
          <a:xfrm>
            <a:off x="9727609" y="2786622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7" name="Group 146"/>
          <p:cNvGrpSpPr/>
          <p:nvPr/>
        </p:nvGrpSpPr>
        <p:grpSpPr>
          <a:xfrm>
            <a:off x="3953020" y="4108048"/>
            <a:ext cx="1001274" cy="413645"/>
            <a:chOff x="1736388" y="2756071"/>
            <a:chExt cx="1195699" cy="615296"/>
          </a:xfrm>
        </p:grpSpPr>
        <p:grpSp>
          <p:nvGrpSpPr>
            <p:cNvPr id="150" name="Group 149"/>
            <p:cNvGrpSpPr/>
            <p:nvPr/>
          </p:nvGrpSpPr>
          <p:grpSpPr>
            <a:xfrm>
              <a:off x="1811462" y="2861744"/>
              <a:ext cx="982500" cy="419338"/>
              <a:chOff x="1545931" y="2438400"/>
              <a:chExt cx="5927877" cy="2685534"/>
            </a:xfrm>
          </p:grpSpPr>
          <p:cxnSp>
            <p:nvCxnSpPr>
              <p:cNvPr id="152" name="Straight Connector 151"/>
              <p:cNvCxnSpPr/>
              <p:nvPr/>
            </p:nvCxnSpPr>
            <p:spPr bwMode="auto">
              <a:xfrm>
                <a:off x="2895600" y="4496535"/>
                <a:ext cx="3048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/>
              <p:cNvCxnSpPr/>
              <p:nvPr/>
            </p:nvCxnSpPr>
            <p:spPr bwMode="auto">
              <a:xfrm>
                <a:off x="2895600" y="3048000"/>
                <a:ext cx="3048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/>
              <p:nvPr/>
            </p:nvCxnSpPr>
            <p:spPr bwMode="auto">
              <a:xfrm>
                <a:off x="3880022" y="2833816"/>
                <a:ext cx="1640132" cy="346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 bwMode="auto">
              <a:xfrm flipV="1">
                <a:off x="6129755" y="4537806"/>
                <a:ext cx="1292238" cy="5146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6" name="Delay 155"/>
              <p:cNvSpPr/>
              <p:nvPr/>
            </p:nvSpPr>
            <p:spPr bwMode="auto">
              <a:xfrm>
                <a:off x="5520152" y="2624887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7" name="Delay 156"/>
              <p:cNvSpPr/>
              <p:nvPr/>
            </p:nvSpPr>
            <p:spPr bwMode="auto">
              <a:xfrm>
                <a:off x="5520154" y="4140178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58" name="Straight Connector 157"/>
              <p:cNvCxnSpPr/>
              <p:nvPr/>
            </p:nvCxnSpPr>
            <p:spPr bwMode="auto">
              <a:xfrm>
                <a:off x="4910554" y="4344831"/>
                <a:ext cx="6096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>
                <a:off x="4910554" y="3201831"/>
                <a:ext cx="6096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0" name="Straight Connector 159"/>
              <p:cNvCxnSpPr/>
              <p:nvPr/>
            </p:nvCxnSpPr>
            <p:spPr bwMode="auto">
              <a:xfrm>
                <a:off x="4910554" y="3201831"/>
                <a:ext cx="0" cy="22859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1" name="Straight Connector 160"/>
              <p:cNvCxnSpPr/>
              <p:nvPr/>
            </p:nvCxnSpPr>
            <p:spPr bwMode="auto">
              <a:xfrm>
                <a:off x="4910554" y="4116232"/>
                <a:ext cx="0" cy="22859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" name="Straight Connector 161"/>
              <p:cNvCxnSpPr/>
              <p:nvPr/>
            </p:nvCxnSpPr>
            <p:spPr bwMode="auto">
              <a:xfrm flipH="1" flipV="1">
                <a:off x="4910554" y="3430430"/>
                <a:ext cx="2514600" cy="68580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" name="Straight Connector 162"/>
              <p:cNvCxnSpPr/>
              <p:nvPr/>
            </p:nvCxnSpPr>
            <p:spPr bwMode="auto">
              <a:xfrm flipV="1">
                <a:off x="4910554" y="3454376"/>
                <a:ext cx="2514600" cy="661855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4" name="Straight Connector 163"/>
              <p:cNvCxnSpPr/>
              <p:nvPr/>
            </p:nvCxnSpPr>
            <p:spPr bwMode="auto">
              <a:xfrm>
                <a:off x="7425154" y="4116231"/>
                <a:ext cx="0" cy="42671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5" name="Straight Connector 164"/>
              <p:cNvCxnSpPr/>
              <p:nvPr/>
            </p:nvCxnSpPr>
            <p:spPr bwMode="auto">
              <a:xfrm>
                <a:off x="7425154" y="3022832"/>
                <a:ext cx="0" cy="42671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6" name="Oval 165"/>
              <p:cNvSpPr/>
              <p:nvPr/>
            </p:nvSpPr>
            <p:spPr bwMode="auto">
              <a:xfrm>
                <a:off x="7374354" y="2973231"/>
                <a:ext cx="99454" cy="1022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 bwMode="auto">
              <a:xfrm>
                <a:off x="6132929" y="2973231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 bwMode="auto">
              <a:xfrm>
                <a:off x="6135075" y="4496535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9" name="Delay 168"/>
              <p:cNvSpPr/>
              <p:nvPr/>
            </p:nvSpPr>
            <p:spPr bwMode="auto">
              <a:xfrm>
                <a:off x="3173968" y="2438400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0" name="Delay 169"/>
              <p:cNvSpPr/>
              <p:nvPr/>
            </p:nvSpPr>
            <p:spPr bwMode="auto">
              <a:xfrm>
                <a:off x="3174130" y="4318391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 bwMode="auto">
              <a:xfrm>
                <a:off x="3786746" y="2786744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 bwMode="auto">
              <a:xfrm>
                <a:off x="3789051" y="4674748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73" name="Straight Connector 172"/>
              <p:cNvCxnSpPr/>
              <p:nvPr/>
            </p:nvCxnSpPr>
            <p:spPr bwMode="auto">
              <a:xfrm>
                <a:off x="3886200" y="4720931"/>
                <a:ext cx="1640132" cy="346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Straight Connector 173"/>
              <p:cNvCxnSpPr/>
              <p:nvPr/>
            </p:nvCxnSpPr>
            <p:spPr bwMode="auto">
              <a:xfrm flipV="1">
                <a:off x="2895600" y="3053751"/>
                <a:ext cx="2875" cy="144205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6" name="Oval 175"/>
              <p:cNvSpPr/>
              <p:nvPr/>
            </p:nvSpPr>
            <p:spPr bwMode="auto">
              <a:xfrm>
                <a:off x="2842550" y="3680750"/>
                <a:ext cx="99454" cy="1022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 bwMode="auto">
              <a:xfrm>
                <a:off x="3070440" y="4886924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78" name="Straight Connector 177"/>
              <p:cNvCxnSpPr/>
              <p:nvPr/>
            </p:nvCxnSpPr>
            <p:spPr bwMode="auto">
              <a:xfrm flipV="1">
                <a:off x="1545931" y="4933750"/>
                <a:ext cx="1522119" cy="432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Straight Connector 179"/>
              <p:cNvCxnSpPr/>
              <p:nvPr/>
            </p:nvCxnSpPr>
            <p:spPr bwMode="auto">
              <a:xfrm flipH="1" flipV="1">
                <a:off x="1550984" y="2654061"/>
                <a:ext cx="3208" cy="228680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9" name="Rectangle 148"/>
            <p:cNvSpPr/>
            <p:nvPr/>
          </p:nvSpPr>
          <p:spPr bwMode="auto">
            <a:xfrm>
              <a:off x="1736388" y="2756071"/>
              <a:ext cx="1195699" cy="615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1" name="Rectangle 180"/>
          <p:cNvSpPr/>
          <p:nvPr/>
        </p:nvSpPr>
        <p:spPr bwMode="auto">
          <a:xfrm>
            <a:off x="8623481" y="4108049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2" name="Rectangle 181"/>
          <p:cNvSpPr/>
          <p:nvPr/>
        </p:nvSpPr>
        <p:spPr bwMode="auto">
          <a:xfrm>
            <a:off x="6350480" y="4108049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3" name="Rectangle 182"/>
          <p:cNvSpPr/>
          <p:nvPr/>
        </p:nvSpPr>
        <p:spPr bwMode="auto">
          <a:xfrm>
            <a:off x="8623481" y="312420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4" name="Rectangle 183"/>
          <p:cNvSpPr/>
          <p:nvPr/>
        </p:nvSpPr>
        <p:spPr bwMode="auto">
          <a:xfrm>
            <a:off x="6350480" y="312420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85" name="Straight Connector 184"/>
          <p:cNvCxnSpPr/>
          <p:nvPr/>
        </p:nvCxnSpPr>
        <p:spPr bwMode="auto">
          <a:xfrm flipV="1">
            <a:off x="5397635" y="3229826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6" name="Straight Connector 185"/>
          <p:cNvCxnSpPr/>
          <p:nvPr/>
        </p:nvCxnSpPr>
        <p:spPr bwMode="auto">
          <a:xfrm flipV="1">
            <a:off x="5388412" y="4206140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87" name="Picture 1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23" y="4488995"/>
            <a:ext cx="351694" cy="344628"/>
          </a:xfrm>
          <a:prstGeom prst="rect">
            <a:avLst/>
          </a:prstGeom>
        </p:spPr>
      </p:pic>
      <p:cxnSp>
        <p:nvCxnSpPr>
          <p:cNvPr id="188" name="Straight Connector 187"/>
          <p:cNvCxnSpPr/>
          <p:nvPr/>
        </p:nvCxnSpPr>
        <p:spPr bwMode="auto">
          <a:xfrm flipV="1">
            <a:off x="7806821" y="3218639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9" name="Straight Connector 188"/>
          <p:cNvCxnSpPr/>
          <p:nvPr/>
        </p:nvCxnSpPr>
        <p:spPr bwMode="auto">
          <a:xfrm flipV="1">
            <a:off x="7797598" y="4194953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0" name="Picture 18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9" y="4477808"/>
            <a:ext cx="351694" cy="344628"/>
          </a:xfrm>
          <a:prstGeom prst="rect">
            <a:avLst/>
          </a:prstGeom>
        </p:spPr>
      </p:pic>
      <p:cxnSp>
        <p:nvCxnSpPr>
          <p:cNvPr id="191" name="Straight Connector 190"/>
          <p:cNvCxnSpPr/>
          <p:nvPr/>
        </p:nvCxnSpPr>
        <p:spPr bwMode="auto">
          <a:xfrm flipV="1">
            <a:off x="10083539" y="3234872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2" name="Straight Connector 191"/>
          <p:cNvCxnSpPr/>
          <p:nvPr/>
        </p:nvCxnSpPr>
        <p:spPr bwMode="auto">
          <a:xfrm flipV="1">
            <a:off x="10074316" y="4211186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3" name="Straight Connector 192"/>
          <p:cNvCxnSpPr/>
          <p:nvPr/>
        </p:nvCxnSpPr>
        <p:spPr bwMode="auto">
          <a:xfrm flipV="1">
            <a:off x="5712288" y="3215084"/>
            <a:ext cx="0" cy="133578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4" name="Straight Connector 193"/>
          <p:cNvCxnSpPr/>
          <p:nvPr/>
        </p:nvCxnSpPr>
        <p:spPr bwMode="auto">
          <a:xfrm flipV="1">
            <a:off x="8121474" y="3210835"/>
            <a:ext cx="0" cy="133578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5" name="Straight Connector 194"/>
          <p:cNvCxnSpPr/>
          <p:nvPr/>
        </p:nvCxnSpPr>
        <p:spPr bwMode="auto">
          <a:xfrm flipV="1">
            <a:off x="10398192" y="3217001"/>
            <a:ext cx="0" cy="133578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6" name="Group 195"/>
          <p:cNvGrpSpPr/>
          <p:nvPr/>
        </p:nvGrpSpPr>
        <p:grpSpPr>
          <a:xfrm>
            <a:off x="5674612" y="4193137"/>
            <a:ext cx="4686965" cy="359646"/>
            <a:chOff x="4023626" y="2591208"/>
            <a:chExt cx="4686965" cy="970975"/>
          </a:xfrm>
        </p:grpSpPr>
        <p:cxnSp>
          <p:nvCxnSpPr>
            <p:cNvPr id="197" name="Straight Connector 196"/>
            <p:cNvCxnSpPr/>
            <p:nvPr/>
          </p:nvCxnSpPr>
          <p:spPr bwMode="auto">
            <a:xfrm flipH="1" flipV="1">
              <a:off x="4023626" y="2595458"/>
              <a:ext cx="1061" cy="96480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8" name="Straight Connector 197"/>
            <p:cNvCxnSpPr/>
            <p:nvPr/>
          </p:nvCxnSpPr>
          <p:spPr bwMode="auto">
            <a:xfrm flipH="1" flipV="1">
              <a:off x="6432812" y="2591208"/>
              <a:ext cx="1061" cy="96480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9" name="Straight Connector 198"/>
            <p:cNvCxnSpPr/>
            <p:nvPr/>
          </p:nvCxnSpPr>
          <p:spPr bwMode="auto">
            <a:xfrm flipH="1" flipV="1">
              <a:off x="8709530" y="2597374"/>
              <a:ext cx="1061" cy="96480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00" name="Picture 19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727" y="4494041"/>
            <a:ext cx="351694" cy="344628"/>
          </a:xfrm>
          <a:prstGeom prst="rect">
            <a:avLst/>
          </a:prstGeom>
        </p:spPr>
      </p:pic>
      <p:cxnSp>
        <p:nvCxnSpPr>
          <p:cNvPr id="201" name="Straight Connector 200"/>
          <p:cNvCxnSpPr/>
          <p:nvPr/>
        </p:nvCxnSpPr>
        <p:spPr bwMode="auto">
          <a:xfrm flipH="1" flipV="1">
            <a:off x="5686670" y="4833624"/>
            <a:ext cx="2006" cy="1089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2" name="Straight Connector 201"/>
          <p:cNvCxnSpPr/>
          <p:nvPr/>
        </p:nvCxnSpPr>
        <p:spPr bwMode="auto">
          <a:xfrm flipH="1" flipV="1">
            <a:off x="8095856" y="4822437"/>
            <a:ext cx="2274" cy="11633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3" name="Straight Connector 202"/>
          <p:cNvCxnSpPr/>
          <p:nvPr/>
        </p:nvCxnSpPr>
        <p:spPr bwMode="auto">
          <a:xfrm flipV="1">
            <a:off x="10370998" y="4838669"/>
            <a:ext cx="1576" cy="10010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8" name="Rectangle 87"/>
          <p:cNvSpPr/>
          <p:nvPr/>
        </p:nvSpPr>
        <p:spPr bwMode="auto">
          <a:xfrm>
            <a:off x="3953020" y="3124202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6" name="Triangle 205"/>
          <p:cNvSpPr/>
          <p:nvPr/>
        </p:nvSpPr>
        <p:spPr bwMode="auto">
          <a:xfrm rot="5400000">
            <a:off x="2784465" y="2584117"/>
            <a:ext cx="299393" cy="406899"/>
          </a:xfrm>
          <a:prstGeom prst="triangl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7" name="Oval 206"/>
          <p:cNvSpPr/>
          <p:nvPr/>
        </p:nvSpPr>
        <p:spPr bwMode="auto">
          <a:xfrm>
            <a:off x="3121959" y="2743201"/>
            <a:ext cx="94648" cy="8637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648769" y="2425934"/>
            <a:ext cx="119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000" i="1" dirty="0" err="1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Wordline</a:t>
            </a:r>
            <a:endParaRPr lang="en-US" sz="2000" i="1" dirty="0">
              <a:solidFill>
                <a:srgbClr val="000000"/>
              </a:solidFill>
              <a:latin typeface="Tahoma"/>
              <a:ea typeface="Cambria" charset="0"/>
              <a:cs typeface="Cambria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3FE2EDA-8D02-7046-8DCD-4203E772A004}"/>
              </a:ext>
            </a:extLst>
          </p:cNvPr>
          <p:cNvSpPr txBox="1"/>
          <p:nvPr/>
        </p:nvSpPr>
        <p:spPr>
          <a:xfrm>
            <a:off x="304800" y="997804"/>
            <a:ext cx="1148080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pt-BR" sz="2400" b="1" dirty="0">
                <a:latin typeface="+mn-lt"/>
                <a:ea typeface="Cambria" charset="0"/>
                <a:cs typeface="Cambria" charset="0"/>
              </a:rPr>
              <a:t>Como selecionar um endereço para leitura?</a:t>
            </a:r>
          </a:p>
          <a:p>
            <a:pPr marL="800100" lvl="1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/>
            </a:pPr>
            <a:r>
              <a:rPr lang="pt-BR" sz="24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Como há 2 endereços, precisamos de log(2)=1 bit de endereçamento.</a:t>
            </a:r>
          </a:p>
        </p:txBody>
      </p:sp>
    </p:spTree>
    <p:extLst>
      <p:ext uri="{BB962C8B-B14F-4D97-AF65-F5344CB8AC3E}">
        <p14:creationId xmlns:p14="http://schemas.microsoft.com/office/powerpoint/2010/main" val="1789640846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/>
          <p:cNvSpPr/>
          <p:nvPr/>
        </p:nvSpPr>
        <p:spPr bwMode="auto">
          <a:xfrm>
            <a:off x="5024661" y="2975479"/>
            <a:ext cx="903914" cy="1905614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08" name="Rectangle 207"/>
          <p:cNvSpPr/>
          <p:nvPr/>
        </p:nvSpPr>
        <p:spPr bwMode="auto">
          <a:xfrm>
            <a:off x="2476143" y="2446385"/>
            <a:ext cx="773626" cy="14687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1742502" y="4229178"/>
            <a:ext cx="2100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Decodificação</a:t>
            </a:r>
            <a:r>
              <a:rPr lang="en-US" sz="20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 do</a:t>
            </a:r>
          </a:p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Endereço</a:t>
            </a:r>
            <a:endParaRPr lang="en-US" sz="2000" dirty="0">
              <a:solidFill>
                <a:srgbClr val="000000"/>
              </a:solidFill>
              <a:latin typeface="Tahoma"/>
              <a:ea typeface="Cambria" charset="0"/>
              <a:cs typeface="Cambria" charset="0"/>
            </a:endParaRPr>
          </a:p>
        </p:txBody>
      </p:sp>
      <p:cxnSp>
        <p:nvCxnSpPr>
          <p:cNvPr id="210" name="Straight Arrow Connector 209"/>
          <p:cNvCxnSpPr>
            <a:endCxn id="209" idx="0"/>
          </p:cNvCxnSpPr>
          <p:nvPr/>
        </p:nvCxnSpPr>
        <p:spPr bwMode="auto">
          <a:xfrm flipH="1">
            <a:off x="2792886" y="3915178"/>
            <a:ext cx="70074" cy="314000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/>
              <a:t>Projetando a Memória: Operação de Leitura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106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2576946" y="2784764"/>
            <a:ext cx="7154541" cy="813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>
            <a:off x="2592439" y="2310799"/>
            <a:ext cx="12217" cy="147149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/>
          <p:nvPr/>
        </p:nvCxnSpPr>
        <p:spPr bwMode="auto">
          <a:xfrm>
            <a:off x="2576946" y="3768437"/>
            <a:ext cx="7141289" cy="512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9" name="TextBox 118"/>
          <p:cNvSpPr txBox="1"/>
          <p:nvPr/>
        </p:nvSpPr>
        <p:spPr>
          <a:xfrm>
            <a:off x="5384746" y="494253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 err="1">
                <a:solidFill>
                  <a:srgbClr val="000000"/>
                </a:solidFill>
                <a:latin typeface="Tahoma"/>
              </a:rPr>
              <a:t>D</a:t>
            </a:r>
            <a:r>
              <a:rPr lang="pt-BR" dirty="0">
                <a:solidFill>
                  <a:srgbClr val="000000"/>
                </a:solidFill>
                <a:latin typeface="Tahoma"/>
              </a:rPr>
              <a:t>[2]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794200" y="493876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 err="1">
                <a:solidFill>
                  <a:srgbClr val="000000"/>
                </a:solidFill>
                <a:latin typeface="Tahoma"/>
              </a:rPr>
              <a:t>D</a:t>
            </a:r>
            <a:r>
              <a:rPr lang="pt-BR" dirty="0">
                <a:solidFill>
                  <a:srgbClr val="000000"/>
                </a:solidFill>
                <a:latin typeface="Tahoma"/>
              </a:rPr>
              <a:t>[1]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0067068" y="493876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 err="1">
                <a:solidFill>
                  <a:srgbClr val="000000"/>
                </a:solidFill>
                <a:latin typeface="Tahoma"/>
              </a:rPr>
              <a:t>D</a:t>
            </a:r>
            <a:r>
              <a:rPr lang="pt-BR" dirty="0">
                <a:solidFill>
                  <a:srgbClr val="000000"/>
                </a:solidFill>
                <a:latin typeface="Tahoma"/>
              </a:rPr>
              <a:t>[0]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910408" y="1900959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 err="1">
                <a:solidFill>
                  <a:srgbClr val="000000"/>
                </a:solidFill>
                <a:latin typeface="Tahoma"/>
              </a:rPr>
              <a:t>Addr</a:t>
            </a:r>
            <a:r>
              <a:rPr lang="pt-BR" dirty="0">
                <a:solidFill>
                  <a:srgbClr val="000000"/>
                </a:solidFill>
                <a:latin typeface="Tahoma"/>
              </a:rPr>
              <a:t>[0]</a:t>
            </a:r>
          </a:p>
        </p:txBody>
      </p:sp>
      <p:cxnSp>
        <p:nvCxnSpPr>
          <p:cNvPr id="123" name="Straight Connector 122"/>
          <p:cNvCxnSpPr/>
          <p:nvPr/>
        </p:nvCxnSpPr>
        <p:spPr bwMode="auto">
          <a:xfrm flipV="1">
            <a:off x="4017463" y="4241961"/>
            <a:ext cx="1338927" cy="164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" name="Straight Connector 123"/>
          <p:cNvCxnSpPr/>
          <p:nvPr/>
        </p:nvCxnSpPr>
        <p:spPr bwMode="auto">
          <a:xfrm>
            <a:off x="5040832" y="4158657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5" name="Delay 124"/>
          <p:cNvSpPr/>
          <p:nvPr/>
        </p:nvSpPr>
        <p:spPr bwMode="auto">
          <a:xfrm>
            <a:off x="5163625" y="410249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126" name="Straight Connector 125"/>
          <p:cNvCxnSpPr/>
          <p:nvPr/>
        </p:nvCxnSpPr>
        <p:spPr bwMode="auto">
          <a:xfrm>
            <a:off x="5044551" y="3769721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/>
          <p:cNvCxnSpPr/>
          <p:nvPr/>
        </p:nvCxnSpPr>
        <p:spPr bwMode="auto">
          <a:xfrm>
            <a:off x="6405587" y="4232965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/>
          <p:cNvCxnSpPr/>
          <p:nvPr/>
        </p:nvCxnSpPr>
        <p:spPr bwMode="auto">
          <a:xfrm>
            <a:off x="7447538" y="415286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9" name="Delay 128"/>
          <p:cNvSpPr/>
          <p:nvPr/>
        </p:nvSpPr>
        <p:spPr bwMode="auto">
          <a:xfrm>
            <a:off x="7570331" y="4096701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130" name="Straight Connector 129"/>
          <p:cNvCxnSpPr/>
          <p:nvPr/>
        </p:nvCxnSpPr>
        <p:spPr bwMode="auto">
          <a:xfrm>
            <a:off x="7451257" y="3763924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/>
          <p:cNvCxnSpPr/>
          <p:nvPr/>
        </p:nvCxnSpPr>
        <p:spPr bwMode="auto">
          <a:xfrm>
            <a:off x="8744549" y="4236162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/>
          <p:cNvCxnSpPr/>
          <p:nvPr/>
        </p:nvCxnSpPr>
        <p:spPr bwMode="auto">
          <a:xfrm>
            <a:off x="9714666" y="4156218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3" name="Delay 132"/>
          <p:cNvSpPr/>
          <p:nvPr/>
        </p:nvSpPr>
        <p:spPr bwMode="auto">
          <a:xfrm>
            <a:off x="9837459" y="4100059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>
            <a:off x="9718385" y="3767282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/>
          <p:cNvCxnSpPr/>
          <p:nvPr/>
        </p:nvCxnSpPr>
        <p:spPr bwMode="auto">
          <a:xfrm>
            <a:off x="4652085" y="3257099"/>
            <a:ext cx="713528" cy="420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/>
          <p:cNvCxnSpPr/>
          <p:nvPr/>
        </p:nvCxnSpPr>
        <p:spPr bwMode="auto">
          <a:xfrm>
            <a:off x="5050056" y="3177997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Delay 136"/>
          <p:cNvSpPr/>
          <p:nvPr/>
        </p:nvSpPr>
        <p:spPr bwMode="auto">
          <a:xfrm>
            <a:off x="5172849" y="312183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138" name="Straight Connector 137"/>
          <p:cNvCxnSpPr/>
          <p:nvPr/>
        </p:nvCxnSpPr>
        <p:spPr bwMode="auto">
          <a:xfrm>
            <a:off x="5053775" y="2789061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/>
          <p:cNvCxnSpPr/>
          <p:nvPr/>
        </p:nvCxnSpPr>
        <p:spPr bwMode="auto">
          <a:xfrm>
            <a:off x="6414811" y="3252305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/>
          <p:cNvCxnSpPr/>
          <p:nvPr/>
        </p:nvCxnSpPr>
        <p:spPr bwMode="auto">
          <a:xfrm>
            <a:off x="7456762" y="317220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1" name="Delay 140"/>
          <p:cNvSpPr/>
          <p:nvPr/>
        </p:nvSpPr>
        <p:spPr bwMode="auto">
          <a:xfrm>
            <a:off x="7579555" y="3116041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142" name="Straight Connector 141"/>
          <p:cNvCxnSpPr/>
          <p:nvPr/>
        </p:nvCxnSpPr>
        <p:spPr bwMode="auto">
          <a:xfrm>
            <a:off x="7460481" y="2783264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/>
          <p:cNvCxnSpPr/>
          <p:nvPr/>
        </p:nvCxnSpPr>
        <p:spPr bwMode="auto">
          <a:xfrm>
            <a:off x="8753773" y="3255502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>
            <a:off x="9723890" y="3175558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Delay 144"/>
          <p:cNvSpPr/>
          <p:nvPr/>
        </p:nvSpPr>
        <p:spPr bwMode="auto">
          <a:xfrm>
            <a:off x="9846683" y="3119399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146" name="Straight Connector 145"/>
          <p:cNvCxnSpPr/>
          <p:nvPr/>
        </p:nvCxnSpPr>
        <p:spPr bwMode="auto">
          <a:xfrm>
            <a:off x="9727609" y="2786622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7" name="Group 146"/>
          <p:cNvGrpSpPr/>
          <p:nvPr/>
        </p:nvGrpSpPr>
        <p:grpSpPr>
          <a:xfrm>
            <a:off x="3953020" y="4108048"/>
            <a:ext cx="1001274" cy="413645"/>
            <a:chOff x="1736388" y="2756071"/>
            <a:chExt cx="1195699" cy="615296"/>
          </a:xfrm>
        </p:grpSpPr>
        <p:grpSp>
          <p:nvGrpSpPr>
            <p:cNvPr id="150" name="Group 149"/>
            <p:cNvGrpSpPr/>
            <p:nvPr/>
          </p:nvGrpSpPr>
          <p:grpSpPr>
            <a:xfrm>
              <a:off x="1811462" y="2861744"/>
              <a:ext cx="982500" cy="419338"/>
              <a:chOff x="1545931" y="2438400"/>
              <a:chExt cx="5927877" cy="2685534"/>
            </a:xfrm>
          </p:grpSpPr>
          <p:cxnSp>
            <p:nvCxnSpPr>
              <p:cNvPr id="152" name="Straight Connector 151"/>
              <p:cNvCxnSpPr/>
              <p:nvPr/>
            </p:nvCxnSpPr>
            <p:spPr bwMode="auto">
              <a:xfrm>
                <a:off x="2895600" y="4496535"/>
                <a:ext cx="3048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/>
              <p:cNvCxnSpPr/>
              <p:nvPr/>
            </p:nvCxnSpPr>
            <p:spPr bwMode="auto">
              <a:xfrm>
                <a:off x="2895600" y="3048000"/>
                <a:ext cx="3048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/>
              <p:nvPr/>
            </p:nvCxnSpPr>
            <p:spPr bwMode="auto">
              <a:xfrm>
                <a:off x="3880022" y="2833816"/>
                <a:ext cx="1640132" cy="346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 bwMode="auto">
              <a:xfrm flipV="1">
                <a:off x="6129755" y="4537806"/>
                <a:ext cx="1292238" cy="5146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6" name="Delay 155"/>
              <p:cNvSpPr/>
              <p:nvPr/>
            </p:nvSpPr>
            <p:spPr bwMode="auto">
              <a:xfrm>
                <a:off x="5520152" y="2624887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pt-B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" name="Delay 156"/>
              <p:cNvSpPr/>
              <p:nvPr/>
            </p:nvSpPr>
            <p:spPr bwMode="auto">
              <a:xfrm>
                <a:off x="5520154" y="4140178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pt-BR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58" name="Straight Connector 157"/>
              <p:cNvCxnSpPr/>
              <p:nvPr/>
            </p:nvCxnSpPr>
            <p:spPr bwMode="auto">
              <a:xfrm>
                <a:off x="4910554" y="4344831"/>
                <a:ext cx="6096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>
                <a:off x="4910554" y="3201831"/>
                <a:ext cx="6096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0" name="Straight Connector 159"/>
              <p:cNvCxnSpPr/>
              <p:nvPr/>
            </p:nvCxnSpPr>
            <p:spPr bwMode="auto">
              <a:xfrm>
                <a:off x="4910554" y="3201831"/>
                <a:ext cx="0" cy="22859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1" name="Straight Connector 160"/>
              <p:cNvCxnSpPr/>
              <p:nvPr/>
            </p:nvCxnSpPr>
            <p:spPr bwMode="auto">
              <a:xfrm>
                <a:off x="4910554" y="4116232"/>
                <a:ext cx="0" cy="22859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" name="Straight Connector 161"/>
              <p:cNvCxnSpPr/>
              <p:nvPr/>
            </p:nvCxnSpPr>
            <p:spPr bwMode="auto">
              <a:xfrm flipH="1" flipV="1">
                <a:off x="4910554" y="3430430"/>
                <a:ext cx="2514600" cy="68580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" name="Straight Connector 162"/>
              <p:cNvCxnSpPr/>
              <p:nvPr/>
            </p:nvCxnSpPr>
            <p:spPr bwMode="auto">
              <a:xfrm flipV="1">
                <a:off x="4910554" y="3454376"/>
                <a:ext cx="2514600" cy="661855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4" name="Straight Connector 163"/>
              <p:cNvCxnSpPr/>
              <p:nvPr/>
            </p:nvCxnSpPr>
            <p:spPr bwMode="auto">
              <a:xfrm>
                <a:off x="7425154" y="4116231"/>
                <a:ext cx="0" cy="42671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5" name="Straight Connector 164"/>
              <p:cNvCxnSpPr/>
              <p:nvPr/>
            </p:nvCxnSpPr>
            <p:spPr bwMode="auto">
              <a:xfrm>
                <a:off x="7425154" y="3022832"/>
                <a:ext cx="0" cy="42671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6" name="Oval 165"/>
              <p:cNvSpPr/>
              <p:nvPr/>
            </p:nvSpPr>
            <p:spPr bwMode="auto">
              <a:xfrm>
                <a:off x="7374354" y="2973231"/>
                <a:ext cx="99454" cy="1022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pt-B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 bwMode="auto">
              <a:xfrm>
                <a:off x="6132929" y="2973231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pt-B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 bwMode="auto">
              <a:xfrm>
                <a:off x="6135075" y="4496535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pt-B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" name="Delay 168"/>
              <p:cNvSpPr/>
              <p:nvPr/>
            </p:nvSpPr>
            <p:spPr bwMode="auto">
              <a:xfrm>
                <a:off x="3173968" y="2438400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pt-B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" name="Delay 169"/>
              <p:cNvSpPr/>
              <p:nvPr/>
            </p:nvSpPr>
            <p:spPr bwMode="auto">
              <a:xfrm>
                <a:off x="3174130" y="4318391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pt-B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 bwMode="auto">
              <a:xfrm>
                <a:off x="3786746" y="2786744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pt-B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 bwMode="auto">
              <a:xfrm>
                <a:off x="3789051" y="4674748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pt-BR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73" name="Straight Connector 172"/>
              <p:cNvCxnSpPr/>
              <p:nvPr/>
            </p:nvCxnSpPr>
            <p:spPr bwMode="auto">
              <a:xfrm>
                <a:off x="3886200" y="4720931"/>
                <a:ext cx="1640132" cy="346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Straight Connector 173"/>
              <p:cNvCxnSpPr/>
              <p:nvPr/>
            </p:nvCxnSpPr>
            <p:spPr bwMode="auto">
              <a:xfrm flipV="1">
                <a:off x="2895600" y="3053751"/>
                <a:ext cx="2875" cy="144205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6" name="Oval 175"/>
              <p:cNvSpPr/>
              <p:nvPr/>
            </p:nvSpPr>
            <p:spPr bwMode="auto">
              <a:xfrm>
                <a:off x="2842550" y="3680750"/>
                <a:ext cx="99454" cy="1022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pt-B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 bwMode="auto">
              <a:xfrm>
                <a:off x="3070440" y="4886924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pt-BR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78" name="Straight Connector 177"/>
              <p:cNvCxnSpPr/>
              <p:nvPr/>
            </p:nvCxnSpPr>
            <p:spPr bwMode="auto">
              <a:xfrm flipV="1">
                <a:off x="1545931" y="4933750"/>
                <a:ext cx="1522119" cy="432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Straight Connector 179"/>
              <p:cNvCxnSpPr/>
              <p:nvPr/>
            </p:nvCxnSpPr>
            <p:spPr bwMode="auto">
              <a:xfrm flipH="1" flipV="1">
                <a:off x="1550984" y="2654061"/>
                <a:ext cx="3208" cy="228680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9" name="Rectangle 148"/>
            <p:cNvSpPr/>
            <p:nvPr/>
          </p:nvSpPr>
          <p:spPr bwMode="auto">
            <a:xfrm>
              <a:off x="1736388" y="2756071"/>
              <a:ext cx="1195699" cy="615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</p:grpSp>
      <p:sp>
        <p:nvSpPr>
          <p:cNvPr id="181" name="Rectangle 180"/>
          <p:cNvSpPr/>
          <p:nvPr/>
        </p:nvSpPr>
        <p:spPr bwMode="auto">
          <a:xfrm>
            <a:off x="8623481" y="4108049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82" name="Rectangle 181"/>
          <p:cNvSpPr/>
          <p:nvPr/>
        </p:nvSpPr>
        <p:spPr bwMode="auto">
          <a:xfrm>
            <a:off x="6350480" y="4108049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83" name="Rectangle 182"/>
          <p:cNvSpPr/>
          <p:nvPr/>
        </p:nvSpPr>
        <p:spPr bwMode="auto">
          <a:xfrm>
            <a:off x="8623481" y="312420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84" name="Rectangle 183"/>
          <p:cNvSpPr/>
          <p:nvPr/>
        </p:nvSpPr>
        <p:spPr bwMode="auto">
          <a:xfrm>
            <a:off x="6350480" y="312420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185" name="Straight Connector 184"/>
          <p:cNvCxnSpPr/>
          <p:nvPr/>
        </p:nvCxnSpPr>
        <p:spPr bwMode="auto">
          <a:xfrm flipV="1">
            <a:off x="5397635" y="3229826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6" name="Straight Connector 185"/>
          <p:cNvCxnSpPr/>
          <p:nvPr/>
        </p:nvCxnSpPr>
        <p:spPr bwMode="auto">
          <a:xfrm flipV="1">
            <a:off x="5388412" y="4206140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87" name="Picture 1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23" y="4488995"/>
            <a:ext cx="351694" cy="344628"/>
          </a:xfrm>
          <a:prstGeom prst="rect">
            <a:avLst/>
          </a:prstGeom>
        </p:spPr>
      </p:pic>
      <p:cxnSp>
        <p:nvCxnSpPr>
          <p:cNvPr id="188" name="Straight Connector 187"/>
          <p:cNvCxnSpPr/>
          <p:nvPr/>
        </p:nvCxnSpPr>
        <p:spPr bwMode="auto">
          <a:xfrm flipV="1">
            <a:off x="7806821" y="3218639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9" name="Straight Connector 188"/>
          <p:cNvCxnSpPr/>
          <p:nvPr/>
        </p:nvCxnSpPr>
        <p:spPr bwMode="auto">
          <a:xfrm flipV="1">
            <a:off x="7797598" y="4194953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0" name="Picture 18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9" y="4477808"/>
            <a:ext cx="351694" cy="344628"/>
          </a:xfrm>
          <a:prstGeom prst="rect">
            <a:avLst/>
          </a:prstGeom>
        </p:spPr>
      </p:pic>
      <p:cxnSp>
        <p:nvCxnSpPr>
          <p:cNvPr id="191" name="Straight Connector 190"/>
          <p:cNvCxnSpPr/>
          <p:nvPr/>
        </p:nvCxnSpPr>
        <p:spPr bwMode="auto">
          <a:xfrm flipV="1">
            <a:off x="10083539" y="3234872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2" name="Straight Connector 191"/>
          <p:cNvCxnSpPr/>
          <p:nvPr/>
        </p:nvCxnSpPr>
        <p:spPr bwMode="auto">
          <a:xfrm flipV="1">
            <a:off x="10074316" y="4211186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3" name="Straight Connector 192"/>
          <p:cNvCxnSpPr/>
          <p:nvPr/>
        </p:nvCxnSpPr>
        <p:spPr bwMode="auto">
          <a:xfrm flipV="1">
            <a:off x="5712288" y="3215084"/>
            <a:ext cx="0" cy="133578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4" name="Straight Connector 193"/>
          <p:cNvCxnSpPr/>
          <p:nvPr/>
        </p:nvCxnSpPr>
        <p:spPr bwMode="auto">
          <a:xfrm flipV="1">
            <a:off x="8121474" y="3210835"/>
            <a:ext cx="0" cy="133578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5" name="Straight Connector 194"/>
          <p:cNvCxnSpPr/>
          <p:nvPr/>
        </p:nvCxnSpPr>
        <p:spPr bwMode="auto">
          <a:xfrm flipV="1">
            <a:off x="10398192" y="3217001"/>
            <a:ext cx="0" cy="133578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6" name="Group 195"/>
          <p:cNvGrpSpPr/>
          <p:nvPr/>
        </p:nvGrpSpPr>
        <p:grpSpPr>
          <a:xfrm>
            <a:off x="5674612" y="4193137"/>
            <a:ext cx="4686965" cy="359646"/>
            <a:chOff x="4023626" y="2591208"/>
            <a:chExt cx="4686965" cy="970975"/>
          </a:xfrm>
        </p:grpSpPr>
        <p:cxnSp>
          <p:nvCxnSpPr>
            <p:cNvPr id="197" name="Straight Connector 196"/>
            <p:cNvCxnSpPr/>
            <p:nvPr/>
          </p:nvCxnSpPr>
          <p:spPr bwMode="auto">
            <a:xfrm flipH="1" flipV="1">
              <a:off x="4023626" y="2595458"/>
              <a:ext cx="1061" cy="96480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8" name="Straight Connector 197"/>
            <p:cNvCxnSpPr/>
            <p:nvPr/>
          </p:nvCxnSpPr>
          <p:spPr bwMode="auto">
            <a:xfrm flipH="1" flipV="1">
              <a:off x="6432812" y="2591208"/>
              <a:ext cx="1061" cy="96480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9" name="Straight Connector 198"/>
            <p:cNvCxnSpPr/>
            <p:nvPr/>
          </p:nvCxnSpPr>
          <p:spPr bwMode="auto">
            <a:xfrm flipH="1" flipV="1">
              <a:off x="8709530" y="2597374"/>
              <a:ext cx="1061" cy="96480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00" name="Picture 19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727" y="4494041"/>
            <a:ext cx="351694" cy="344628"/>
          </a:xfrm>
          <a:prstGeom prst="rect">
            <a:avLst/>
          </a:prstGeom>
        </p:spPr>
      </p:pic>
      <p:cxnSp>
        <p:nvCxnSpPr>
          <p:cNvPr id="201" name="Straight Connector 200"/>
          <p:cNvCxnSpPr/>
          <p:nvPr/>
        </p:nvCxnSpPr>
        <p:spPr bwMode="auto">
          <a:xfrm flipH="1" flipV="1">
            <a:off x="5686670" y="4833624"/>
            <a:ext cx="2006" cy="1089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2" name="Straight Connector 201"/>
          <p:cNvCxnSpPr/>
          <p:nvPr/>
        </p:nvCxnSpPr>
        <p:spPr bwMode="auto">
          <a:xfrm flipH="1" flipV="1">
            <a:off x="8095856" y="4822437"/>
            <a:ext cx="2274" cy="11633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3" name="Straight Connector 202"/>
          <p:cNvCxnSpPr/>
          <p:nvPr/>
        </p:nvCxnSpPr>
        <p:spPr bwMode="auto">
          <a:xfrm flipV="1">
            <a:off x="10370998" y="4838669"/>
            <a:ext cx="1576" cy="10010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8" name="Rectangle 87"/>
          <p:cNvSpPr/>
          <p:nvPr/>
        </p:nvSpPr>
        <p:spPr bwMode="auto">
          <a:xfrm>
            <a:off x="3953020" y="3124202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06" name="Triangle 205"/>
          <p:cNvSpPr/>
          <p:nvPr/>
        </p:nvSpPr>
        <p:spPr bwMode="auto">
          <a:xfrm rot="5400000">
            <a:off x="2784465" y="2584117"/>
            <a:ext cx="299393" cy="406899"/>
          </a:xfrm>
          <a:prstGeom prst="triangl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07" name="Oval 206"/>
          <p:cNvSpPr/>
          <p:nvPr/>
        </p:nvSpPr>
        <p:spPr bwMode="auto">
          <a:xfrm>
            <a:off x="3121959" y="2743201"/>
            <a:ext cx="94648" cy="8637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96" name="Straight Arrow Connector 95"/>
          <p:cNvCxnSpPr>
            <a:stCxn id="95" idx="2"/>
            <a:endCxn id="99" idx="0"/>
          </p:cNvCxnSpPr>
          <p:nvPr/>
        </p:nvCxnSpPr>
        <p:spPr bwMode="auto">
          <a:xfrm flipH="1">
            <a:off x="4838636" y="4881093"/>
            <a:ext cx="637982" cy="529761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9" name="TextBox 98"/>
          <p:cNvSpPr txBox="1"/>
          <p:nvPr/>
        </p:nvSpPr>
        <p:spPr>
          <a:xfrm>
            <a:off x="2637264" y="5410854"/>
            <a:ext cx="4402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20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Multiplexador</a:t>
            </a:r>
          </a:p>
          <a:p>
            <a:pPr algn="ctr">
              <a:defRPr/>
            </a:pPr>
            <a:r>
              <a:rPr lang="pt-BR" sz="20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(decodificador faz o papel do seletor)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648769" y="2425934"/>
            <a:ext cx="119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2000" i="1" dirty="0" err="1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Wordline</a:t>
            </a:r>
            <a:endParaRPr lang="pt-BR" sz="2000" i="1" dirty="0">
              <a:solidFill>
                <a:srgbClr val="000000"/>
              </a:solidFill>
              <a:latin typeface="Tahoma"/>
              <a:ea typeface="Cambria" charset="0"/>
              <a:cs typeface="Cambria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8D7B188-E024-4E4E-8495-72127AF10845}"/>
              </a:ext>
            </a:extLst>
          </p:cNvPr>
          <p:cNvSpPr txBox="1"/>
          <p:nvPr/>
        </p:nvSpPr>
        <p:spPr>
          <a:xfrm>
            <a:off x="304800" y="997804"/>
            <a:ext cx="1148080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pt-BR" sz="2400" b="1" dirty="0">
                <a:latin typeface="+mn-lt"/>
                <a:ea typeface="Cambria" charset="0"/>
                <a:cs typeface="Cambria" charset="0"/>
              </a:rPr>
              <a:t>Como selecionar um endereço para leitura?</a:t>
            </a:r>
          </a:p>
          <a:p>
            <a:pPr marL="800100" lvl="1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/>
            </a:pPr>
            <a:r>
              <a:rPr lang="pt-BR" sz="24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Como há 2 endereços, precisamos de log(2)=1 bit de endereçamento.</a:t>
            </a:r>
          </a:p>
        </p:txBody>
      </p:sp>
    </p:spTree>
    <p:extLst>
      <p:ext uri="{BB962C8B-B14F-4D97-AF65-F5344CB8AC3E}">
        <p14:creationId xmlns:p14="http://schemas.microsoft.com/office/powerpoint/2010/main" val="2314839366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pt-BR" sz="4400" dirty="0"/>
              <a:t>Lembre-se: Multiplexador (MUX)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304800" y="997528"/>
            <a:ext cx="11480800" cy="5193723"/>
          </a:xfrm>
        </p:spPr>
        <p:txBody>
          <a:bodyPr/>
          <a:lstStyle/>
          <a:p>
            <a:r>
              <a:rPr lang="pt-BR" dirty="0">
                <a:solidFill>
                  <a:srgbClr val="C00000"/>
                </a:solidFill>
              </a:rPr>
              <a:t>Seleciona</a:t>
            </a:r>
            <a:r>
              <a:rPr lang="pt-BR" dirty="0"/>
              <a:t> uma dentre </a:t>
            </a:r>
            <a:r>
              <a:rPr lang="pt-BR" i="1" dirty="0"/>
              <a:t>N</a:t>
            </a:r>
            <a:r>
              <a:rPr lang="pt-BR" dirty="0"/>
              <a:t> entradas e a conecta à saída.</a:t>
            </a:r>
          </a:p>
          <a:p>
            <a:pPr lvl="1"/>
            <a:r>
              <a:rPr lang="pt-BR" dirty="0"/>
              <a:t>Baseado no valor de log</a:t>
            </a:r>
            <a:r>
              <a:rPr lang="pt-BR" baseline="-25000" dirty="0"/>
              <a:t>2</a:t>
            </a:r>
            <a:r>
              <a:rPr lang="pt-BR" i="1" dirty="0"/>
              <a:t>N </a:t>
            </a:r>
            <a:r>
              <a:rPr lang="pt-BR" dirty="0"/>
              <a:t>bits de controle chamados de </a:t>
            </a:r>
            <a:r>
              <a:rPr lang="pt-BR" dirty="0">
                <a:solidFill>
                  <a:srgbClr val="FF0000"/>
                </a:solidFill>
              </a:rPr>
              <a:t>seletor.</a:t>
            </a:r>
          </a:p>
          <a:p>
            <a:r>
              <a:rPr lang="pt-BR" dirty="0"/>
              <a:t>Exemplo: MUX 2-para-1.</a:t>
            </a:r>
            <a:endParaRPr lang="pt-BR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E74748-B868-4CCF-949D-426ACD131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216" y="2377440"/>
            <a:ext cx="2430323" cy="4480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F9C9A1-2B45-4D0E-BF49-6BB672655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2368475"/>
            <a:ext cx="2998740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84477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5198"/>
          </a:xfrm>
        </p:spPr>
        <p:txBody>
          <a:bodyPr/>
          <a:lstStyle/>
          <a:p>
            <a:r>
              <a:rPr lang="pt-BR" sz="4400" dirty="0"/>
              <a:t>Projetando a Memória: Operação de Escrita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en-US" altLang="en-US" sz="180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108</a:t>
            </a:fld>
            <a:endParaRPr lang="en-US" altLang="en-US" sz="180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pSp>
        <p:nvGrpSpPr>
          <p:cNvPr id="147" name="Group 146"/>
          <p:cNvGrpSpPr/>
          <p:nvPr/>
        </p:nvGrpSpPr>
        <p:grpSpPr>
          <a:xfrm>
            <a:off x="3953020" y="4108048"/>
            <a:ext cx="1001274" cy="413645"/>
            <a:chOff x="1736388" y="2756071"/>
            <a:chExt cx="1195699" cy="615296"/>
          </a:xfrm>
        </p:grpSpPr>
        <p:grpSp>
          <p:nvGrpSpPr>
            <p:cNvPr id="150" name="Group 149"/>
            <p:cNvGrpSpPr/>
            <p:nvPr/>
          </p:nvGrpSpPr>
          <p:grpSpPr>
            <a:xfrm>
              <a:off x="1811462" y="2861744"/>
              <a:ext cx="982500" cy="419338"/>
              <a:chOff x="1545931" y="2438400"/>
              <a:chExt cx="5927877" cy="2685534"/>
            </a:xfrm>
          </p:grpSpPr>
          <p:cxnSp>
            <p:nvCxnSpPr>
              <p:cNvPr id="152" name="Straight Connector 151"/>
              <p:cNvCxnSpPr/>
              <p:nvPr/>
            </p:nvCxnSpPr>
            <p:spPr bwMode="auto">
              <a:xfrm>
                <a:off x="2895600" y="4496535"/>
                <a:ext cx="3048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/>
              <p:cNvCxnSpPr/>
              <p:nvPr/>
            </p:nvCxnSpPr>
            <p:spPr bwMode="auto">
              <a:xfrm>
                <a:off x="2895600" y="3048000"/>
                <a:ext cx="3048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/>
              <p:nvPr/>
            </p:nvCxnSpPr>
            <p:spPr bwMode="auto">
              <a:xfrm>
                <a:off x="3880022" y="2833816"/>
                <a:ext cx="1640132" cy="346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 bwMode="auto">
              <a:xfrm flipV="1">
                <a:off x="6129755" y="4537806"/>
                <a:ext cx="1292238" cy="5146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6" name="Delay 155"/>
              <p:cNvSpPr/>
              <p:nvPr/>
            </p:nvSpPr>
            <p:spPr bwMode="auto">
              <a:xfrm>
                <a:off x="5520152" y="2624887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7" name="Delay 156"/>
              <p:cNvSpPr/>
              <p:nvPr/>
            </p:nvSpPr>
            <p:spPr bwMode="auto">
              <a:xfrm>
                <a:off x="5520154" y="4140178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58" name="Straight Connector 157"/>
              <p:cNvCxnSpPr/>
              <p:nvPr/>
            </p:nvCxnSpPr>
            <p:spPr bwMode="auto">
              <a:xfrm>
                <a:off x="4910554" y="4344831"/>
                <a:ext cx="6096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>
                <a:off x="4910554" y="3201831"/>
                <a:ext cx="609600" cy="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0" name="Straight Connector 159"/>
              <p:cNvCxnSpPr/>
              <p:nvPr/>
            </p:nvCxnSpPr>
            <p:spPr bwMode="auto">
              <a:xfrm>
                <a:off x="4910554" y="3201831"/>
                <a:ext cx="0" cy="22859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1" name="Straight Connector 160"/>
              <p:cNvCxnSpPr/>
              <p:nvPr/>
            </p:nvCxnSpPr>
            <p:spPr bwMode="auto">
              <a:xfrm>
                <a:off x="4910554" y="4116232"/>
                <a:ext cx="0" cy="22859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" name="Straight Connector 161"/>
              <p:cNvCxnSpPr/>
              <p:nvPr/>
            </p:nvCxnSpPr>
            <p:spPr bwMode="auto">
              <a:xfrm flipH="1" flipV="1">
                <a:off x="4910554" y="3430430"/>
                <a:ext cx="2514600" cy="68580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3" name="Straight Connector 162"/>
              <p:cNvCxnSpPr/>
              <p:nvPr/>
            </p:nvCxnSpPr>
            <p:spPr bwMode="auto">
              <a:xfrm flipV="1">
                <a:off x="4910554" y="3454376"/>
                <a:ext cx="2514600" cy="661855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4" name="Straight Connector 163"/>
              <p:cNvCxnSpPr/>
              <p:nvPr/>
            </p:nvCxnSpPr>
            <p:spPr bwMode="auto">
              <a:xfrm>
                <a:off x="7425154" y="4116231"/>
                <a:ext cx="0" cy="42671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5" name="Straight Connector 164"/>
              <p:cNvCxnSpPr/>
              <p:nvPr/>
            </p:nvCxnSpPr>
            <p:spPr bwMode="auto">
              <a:xfrm>
                <a:off x="7425154" y="3022832"/>
                <a:ext cx="0" cy="42671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6" name="Oval 165"/>
              <p:cNvSpPr/>
              <p:nvPr/>
            </p:nvSpPr>
            <p:spPr bwMode="auto">
              <a:xfrm>
                <a:off x="7374354" y="2973231"/>
                <a:ext cx="99454" cy="1022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 bwMode="auto">
              <a:xfrm>
                <a:off x="6132929" y="2973231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 bwMode="auto">
              <a:xfrm>
                <a:off x="6135075" y="4496535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9" name="Delay 168"/>
              <p:cNvSpPr/>
              <p:nvPr/>
            </p:nvSpPr>
            <p:spPr bwMode="auto">
              <a:xfrm>
                <a:off x="3173968" y="2438400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0" name="Delay 169"/>
              <p:cNvSpPr/>
              <p:nvPr/>
            </p:nvSpPr>
            <p:spPr bwMode="auto">
              <a:xfrm>
                <a:off x="3174130" y="4318391"/>
                <a:ext cx="609600" cy="805543"/>
              </a:xfrm>
              <a:prstGeom prst="flowChartDelay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 bwMode="auto">
              <a:xfrm>
                <a:off x="3786746" y="2786744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 bwMode="auto">
              <a:xfrm>
                <a:off x="3789051" y="4674748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73" name="Straight Connector 172"/>
              <p:cNvCxnSpPr/>
              <p:nvPr/>
            </p:nvCxnSpPr>
            <p:spPr bwMode="auto">
              <a:xfrm>
                <a:off x="3886200" y="4720931"/>
                <a:ext cx="1640132" cy="346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4" name="Straight Connector 173"/>
              <p:cNvCxnSpPr/>
              <p:nvPr/>
            </p:nvCxnSpPr>
            <p:spPr bwMode="auto">
              <a:xfrm flipV="1">
                <a:off x="2895600" y="3053751"/>
                <a:ext cx="2875" cy="1442050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6" name="Oval 175"/>
              <p:cNvSpPr/>
              <p:nvPr/>
            </p:nvSpPr>
            <p:spPr bwMode="auto">
              <a:xfrm>
                <a:off x="2842550" y="3680750"/>
                <a:ext cx="99454" cy="10229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 bwMode="auto">
              <a:xfrm>
                <a:off x="3070440" y="4886924"/>
                <a:ext cx="99454" cy="102296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78" name="Straight Connector 177"/>
              <p:cNvCxnSpPr/>
              <p:nvPr/>
            </p:nvCxnSpPr>
            <p:spPr bwMode="auto">
              <a:xfrm flipV="1">
                <a:off x="1545931" y="4933750"/>
                <a:ext cx="1522119" cy="432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Straight Connector 179"/>
              <p:cNvCxnSpPr/>
              <p:nvPr/>
            </p:nvCxnSpPr>
            <p:spPr bwMode="auto">
              <a:xfrm flipH="1" flipV="1">
                <a:off x="1550984" y="2654061"/>
                <a:ext cx="3208" cy="228680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9" name="Rectangle 148"/>
            <p:cNvSpPr/>
            <p:nvPr/>
          </p:nvSpPr>
          <p:spPr bwMode="auto">
            <a:xfrm>
              <a:off x="1736388" y="2756071"/>
              <a:ext cx="1195699" cy="615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1" name="Rectangle 180"/>
          <p:cNvSpPr/>
          <p:nvPr/>
        </p:nvSpPr>
        <p:spPr bwMode="auto">
          <a:xfrm>
            <a:off x="8623481" y="4108049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2" name="Rectangle 181"/>
          <p:cNvSpPr/>
          <p:nvPr/>
        </p:nvSpPr>
        <p:spPr bwMode="auto">
          <a:xfrm>
            <a:off x="6350480" y="4108049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3" name="Rectangle 182"/>
          <p:cNvSpPr/>
          <p:nvPr/>
        </p:nvSpPr>
        <p:spPr bwMode="auto">
          <a:xfrm>
            <a:off x="8623481" y="312420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4" name="Rectangle 183"/>
          <p:cNvSpPr/>
          <p:nvPr/>
        </p:nvSpPr>
        <p:spPr bwMode="auto">
          <a:xfrm>
            <a:off x="6350480" y="312420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3953020" y="3124202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02C592-4FC2-C34C-8FCE-1DBBF6153997}"/>
              </a:ext>
            </a:extLst>
          </p:cNvPr>
          <p:cNvSpPr txBox="1"/>
          <p:nvPr/>
        </p:nvSpPr>
        <p:spPr>
          <a:xfrm>
            <a:off x="304800" y="997804"/>
            <a:ext cx="1148080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pt-BR" sz="2400" b="1" dirty="0">
                <a:latin typeface="+mn-lt"/>
                <a:ea typeface="Cambria" charset="0"/>
                <a:cs typeface="Cambria" charset="0"/>
              </a:rPr>
              <a:t>Como selecionar um endereço para gravação?</a:t>
            </a:r>
          </a:p>
          <a:p>
            <a:pPr marL="800100" lvl="1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/>
            </a:pPr>
            <a:r>
              <a:rPr lang="pt-BR" sz="24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Como há 2 endereços, precisamos de log(2)=1 bit de endereçamento.</a:t>
            </a:r>
          </a:p>
        </p:txBody>
      </p:sp>
    </p:spTree>
    <p:extLst>
      <p:ext uri="{BB962C8B-B14F-4D97-AF65-F5344CB8AC3E}">
        <p14:creationId xmlns:p14="http://schemas.microsoft.com/office/powerpoint/2010/main" val="6595359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animBg="1"/>
      <p:bldP spid="182" grpId="0" animBg="1"/>
      <p:bldP spid="183" grpId="0" animBg="1"/>
      <p:bldP spid="184" grpId="0" animBg="1"/>
      <p:bldP spid="8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Memória: Operação de escrita (gravação)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109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660475" y="1900960"/>
            <a:ext cx="7964281" cy="2620735"/>
            <a:chOff x="136474" y="1900959"/>
            <a:chExt cx="7964281" cy="2620735"/>
          </a:xfrm>
        </p:grpSpPr>
        <p:cxnSp>
          <p:nvCxnSpPr>
            <p:cNvPr id="105" name="Straight Connector 104"/>
            <p:cNvCxnSpPr/>
            <p:nvPr/>
          </p:nvCxnSpPr>
          <p:spPr bwMode="auto">
            <a:xfrm>
              <a:off x="1965704" y="2985859"/>
              <a:ext cx="5040284" cy="118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Straight Connector 136"/>
            <p:cNvCxnSpPr>
              <a:stCxn id="277" idx="6"/>
            </p:cNvCxnSpPr>
            <p:nvPr/>
          </p:nvCxnSpPr>
          <p:spPr bwMode="auto">
            <a:xfrm>
              <a:off x="1117393" y="2782970"/>
              <a:ext cx="648032" cy="365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3" name="TextBox 152"/>
            <p:cNvSpPr txBox="1"/>
            <p:nvPr/>
          </p:nvSpPr>
          <p:spPr>
            <a:xfrm>
              <a:off x="1938360" y="2080813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dirty="0">
                  <a:solidFill>
                    <a:srgbClr val="000000"/>
                  </a:solidFill>
                  <a:latin typeface="Tahoma"/>
                </a:rPr>
                <a:t>D</a:t>
              </a:r>
              <a:r>
                <a:rPr lang="pt-BR" baseline="-25000" dirty="0">
                  <a:solidFill>
                    <a:srgbClr val="000000"/>
                  </a:solidFill>
                  <a:latin typeface="Tahoma"/>
                </a:rPr>
                <a:t>i</a:t>
              </a:r>
              <a:r>
                <a:rPr lang="pt-BR" dirty="0">
                  <a:solidFill>
                    <a:srgbClr val="000000"/>
                  </a:solidFill>
                  <a:latin typeface="Tahoma"/>
                </a:rPr>
                <a:t>[2]</a:t>
              </a:r>
            </a:p>
          </p:txBody>
        </p:sp>
        <p:cxnSp>
          <p:nvCxnSpPr>
            <p:cNvPr id="237" name="Straight Connector 236"/>
            <p:cNvCxnSpPr/>
            <p:nvPr/>
          </p:nvCxnSpPr>
          <p:spPr bwMode="auto">
            <a:xfrm flipH="1">
              <a:off x="7005988" y="3331023"/>
              <a:ext cx="33632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8" name="Straight Connector 237"/>
            <p:cNvCxnSpPr/>
            <p:nvPr/>
          </p:nvCxnSpPr>
          <p:spPr bwMode="auto">
            <a:xfrm flipV="1">
              <a:off x="6889723" y="3217133"/>
              <a:ext cx="500916" cy="14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9" name="Straight Connector 238"/>
            <p:cNvCxnSpPr/>
            <p:nvPr/>
          </p:nvCxnSpPr>
          <p:spPr bwMode="auto">
            <a:xfrm>
              <a:off x="7005988" y="2985605"/>
              <a:ext cx="3229" cy="34603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5" name="Straight Connector 244"/>
            <p:cNvCxnSpPr/>
            <p:nvPr/>
          </p:nvCxnSpPr>
          <p:spPr bwMode="auto">
            <a:xfrm flipH="1">
              <a:off x="4732987" y="3331023"/>
              <a:ext cx="33632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6" name="Straight Connector 245"/>
            <p:cNvCxnSpPr/>
            <p:nvPr/>
          </p:nvCxnSpPr>
          <p:spPr bwMode="auto">
            <a:xfrm flipV="1">
              <a:off x="4616722" y="3217133"/>
              <a:ext cx="500916" cy="14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7" name="Straight Connector 246"/>
            <p:cNvCxnSpPr/>
            <p:nvPr/>
          </p:nvCxnSpPr>
          <p:spPr bwMode="auto">
            <a:xfrm>
              <a:off x="4732987" y="2985605"/>
              <a:ext cx="3229" cy="34603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4" name="TextBox 253"/>
            <p:cNvSpPr txBox="1"/>
            <p:nvPr/>
          </p:nvSpPr>
          <p:spPr>
            <a:xfrm>
              <a:off x="4323100" y="2077052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dirty="0">
                  <a:solidFill>
                    <a:srgbClr val="000000"/>
                  </a:solidFill>
                  <a:latin typeface="Tahoma"/>
                </a:rPr>
                <a:t>D</a:t>
              </a:r>
              <a:r>
                <a:rPr lang="pt-BR" baseline="-25000" dirty="0">
                  <a:solidFill>
                    <a:srgbClr val="000000"/>
                  </a:solidFill>
                  <a:latin typeface="Tahoma"/>
                </a:rPr>
                <a:t>i</a:t>
              </a:r>
              <a:r>
                <a:rPr lang="pt-BR" dirty="0">
                  <a:solidFill>
                    <a:srgbClr val="000000"/>
                  </a:solidFill>
                  <a:latin typeface="Tahoma"/>
                </a:rPr>
                <a:t>[1]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217287" y="2460112"/>
              <a:ext cx="4673072" cy="1755420"/>
              <a:chOff x="2090302" y="1469511"/>
              <a:chExt cx="4673072" cy="4169289"/>
            </a:xfrm>
          </p:grpSpPr>
          <p:cxnSp>
            <p:nvCxnSpPr>
              <p:cNvPr id="124" name="Straight Connector 123"/>
              <p:cNvCxnSpPr/>
              <p:nvPr/>
            </p:nvCxnSpPr>
            <p:spPr bwMode="auto">
              <a:xfrm>
                <a:off x="2090302" y="1473272"/>
                <a:ext cx="2402" cy="416552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3" name="Straight Connector 252"/>
              <p:cNvCxnSpPr/>
              <p:nvPr/>
            </p:nvCxnSpPr>
            <p:spPr bwMode="auto">
              <a:xfrm>
                <a:off x="4475042" y="1469511"/>
                <a:ext cx="2402" cy="416552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5" name="Straight Connector 254"/>
              <p:cNvCxnSpPr/>
              <p:nvPr/>
            </p:nvCxnSpPr>
            <p:spPr bwMode="auto">
              <a:xfrm>
                <a:off x="6760972" y="1469511"/>
                <a:ext cx="2402" cy="416552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56" name="TextBox 255"/>
            <p:cNvSpPr txBox="1"/>
            <p:nvPr/>
          </p:nvSpPr>
          <p:spPr>
            <a:xfrm>
              <a:off x="6609030" y="2077052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dirty="0">
                  <a:solidFill>
                    <a:srgbClr val="000000"/>
                  </a:solidFill>
                  <a:latin typeface="Tahoma"/>
                </a:rPr>
                <a:t>D</a:t>
              </a:r>
              <a:r>
                <a:rPr lang="pt-BR" baseline="-25000" dirty="0">
                  <a:solidFill>
                    <a:srgbClr val="000000"/>
                  </a:solidFill>
                  <a:latin typeface="Tahoma"/>
                </a:rPr>
                <a:t>i</a:t>
              </a:r>
              <a:r>
                <a:rPr lang="pt-BR" dirty="0">
                  <a:solidFill>
                    <a:srgbClr val="000000"/>
                  </a:solidFill>
                  <a:latin typeface="Tahoma"/>
                </a:rPr>
                <a:t>[0]</a:t>
              </a:r>
            </a:p>
          </p:txBody>
        </p:sp>
        <p:cxnSp>
          <p:nvCxnSpPr>
            <p:cNvPr id="257" name="Straight Connector 256"/>
            <p:cNvCxnSpPr/>
            <p:nvPr/>
          </p:nvCxnSpPr>
          <p:spPr bwMode="auto">
            <a:xfrm>
              <a:off x="1765425" y="2928110"/>
              <a:ext cx="196001" cy="118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9" name="Straight Connector 258"/>
            <p:cNvCxnSpPr>
              <a:stCxn id="279" idx="2"/>
            </p:cNvCxnSpPr>
            <p:nvPr/>
          </p:nvCxnSpPr>
          <p:spPr bwMode="auto">
            <a:xfrm flipV="1">
              <a:off x="746759" y="3041210"/>
              <a:ext cx="1105719" cy="179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1" name="Straight Connector 260"/>
            <p:cNvCxnSpPr/>
            <p:nvPr/>
          </p:nvCxnSpPr>
          <p:spPr bwMode="auto">
            <a:xfrm flipV="1">
              <a:off x="1765776" y="2790936"/>
              <a:ext cx="3558" cy="14231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Delay 103"/>
            <p:cNvSpPr/>
            <p:nvPr/>
          </p:nvSpPr>
          <p:spPr bwMode="auto">
            <a:xfrm>
              <a:off x="1850257" y="2877616"/>
              <a:ext cx="224786" cy="215977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cxnSp>
          <p:nvCxnSpPr>
            <p:cNvPr id="269" name="Straight Connector 268"/>
            <p:cNvCxnSpPr>
              <a:endCxn id="348" idx="0"/>
            </p:cNvCxnSpPr>
            <p:nvPr/>
          </p:nvCxnSpPr>
          <p:spPr bwMode="auto">
            <a:xfrm>
              <a:off x="1068438" y="2310799"/>
              <a:ext cx="1631" cy="141173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1" name="Straight Connector 270"/>
            <p:cNvCxnSpPr>
              <a:endCxn id="350" idx="0"/>
            </p:cNvCxnSpPr>
            <p:nvPr/>
          </p:nvCxnSpPr>
          <p:spPr bwMode="auto">
            <a:xfrm>
              <a:off x="793499" y="2694709"/>
              <a:ext cx="584" cy="128463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7" name="Oval 276"/>
            <p:cNvSpPr/>
            <p:nvPr/>
          </p:nvSpPr>
          <p:spPr bwMode="auto">
            <a:xfrm>
              <a:off x="1022745" y="2735463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79" name="Oval 278"/>
            <p:cNvSpPr/>
            <p:nvPr/>
          </p:nvSpPr>
          <p:spPr bwMode="auto">
            <a:xfrm>
              <a:off x="746759" y="2995498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cxnSp>
          <p:nvCxnSpPr>
            <p:cNvPr id="284" name="Straight Connector 283"/>
            <p:cNvCxnSpPr/>
            <p:nvPr/>
          </p:nvCxnSpPr>
          <p:spPr bwMode="auto">
            <a:xfrm>
              <a:off x="1965704" y="3969707"/>
              <a:ext cx="5040284" cy="118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5" name="Straight Connector 284"/>
            <p:cNvCxnSpPr>
              <a:stCxn id="348" idx="6"/>
            </p:cNvCxnSpPr>
            <p:nvPr/>
          </p:nvCxnSpPr>
          <p:spPr bwMode="auto">
            <a:xfrm>
              <a:off x="1117393" y="3770039"/>
              <a:ext cx="634134" cy="347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6" name="Straight Connector 325"/>
            <p:cNvCxnSpPr/>
            <p:nvPr/>
          </p:nvCxnSpPr>
          <p:spPr bwMode="auto">
            <a:xfrm flipH="1">
              <a:off x="7005988" y="4314871"/>
              <a:ext cx="33632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7" name="Straight Connector 326"/>
            <p:cNvCxnSpPr/>
            <p:nvPr/>
          </p:nvCxnSpPr>
          <p:spPr bwMode="auto">
            <a:xfrm flipV="1">
              <a:off x="6889723" y="4200981"/>
              <a:ext cx="500916" cy="14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8" name="Straight Connector 327"/>
            <p:cNvCxnSpPr/>
            <p:nvPr/>
          </p:nvCxnSpPr>
          <p:spPr bwMode="auto">
            <a:xfrm>
              <a:off x="7005988" y="3969453"/>
              <a:ext cx="3229" cy="34603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3" name="Straight Connector 332"/>
            <p:cNvCxnSpPr/>
            <p:nvPr/>
          </p:nvCxnSpPr>
          <p:spPr bwMode="auto">
            <a:xfrm flipH="1">
              <a:off x="4732987" y="4314871"/>
              <a:ext cx="33632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4" name="Straight Connector 333"/>
            <p:cNvCxnSpPr/>
            <p:nvPr/>
          </p:nvCxnSpPr>
          <p:spPr bwMode="auto">
            <a:xfrm flipV="1">
              <a:off x="4616722" y="4200981"/>
              <a:ext cx="500916" cy="14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5" name="Straight Connector 334"/>
            <p:cNvCxnSpPr/>
            <p:nvPr/>
          </p:nvCxnSpPr>
          <p:spPr bwMode="auto">
            <a:xfrm>
              <a:off x="4732987" y="3969453"/>
              <a:ext cx="3229" cy="34603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1" name="Straight Connector 340"/>
            <p:cNvCxnSpPr/>
            <p:nvPr/>
          </p:nvCxnSpPr>
          <p:spPr bwMode="auto">
            <a:xfrm>
              <a:off x="1765425" y="3911958"/>
              <a:ext cx="196001" cy="118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2" name="Straight Connector 341"/>
            <p:cNvCxnSpPr/>
            <p:nvPr/>
          </p:nvCxnSpPr>
          <p:spPr bwMode="auto">
            <a:xfrm flipV="1">
              <a:off x="746759" y="4025058"/>
              <a:ext cx="1105719" cy="179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3" name="Straight Connector 342"/>
            <p:cNvCxnSpPr/>
            <p:nvPr/>
          </p:nvCxnSpPr>
          <p:spPr bwMode="auto">
            <a:xfrm flipV="1">
              <a:off x="1765776" y="3774784"/>
              <a:ext cx="3558" cy="14231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4" name="Delay 343"/>
            <p:cNvSpPr/>
            <p:nvPr/>
          </p:nvSpPr>
          <p:spPr bwMode="auto">
            <a:xfrm>
              <a:off x="1850257" y="3861464"/>
              <a:ext cx="224786" cy="215977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1022745" y="3722532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350" name="Oval 349"/>
            <p:cNvSpPr/>
            <p:nvPr/>
          </p:nvSpPr>
          <p:spPr bwMode="auto">
            <a:xfrm>
              <a:off x="746759" y="3979346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2429020" y="3124201"/>
              <a:ext cx="1001274" cy="413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2679210" y="3411290"/>
              <a:ext cx="42304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2679210" y="3259233"/>
              <a:ext cx="42304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2815840" y="3236750"/>
              <a:ext cx="227637" cy="36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3128085" y="3415623"/>
              <a:ext cx="179352" cy="54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Delay 10"/>
            <p:cNvSpPr/>
            <p:nvPr/>
          </p:nvSpPr>
          <p:spPr bwMode="auto">
            <a:xfrm>
              <a:off x="3043477" y="3214818"/>
              <a:ext cx="84608" cy="8456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12" name="Delay 11"/>
            <p:cNvSpPr/>
            <p:nvPr/>
          </p:nvSpPr>
          <p:spPr bwMode="auto">
            <a:xfrm>
              <a:off x="3043477" y="3373882"/>
              <a:ext cx="84608" cy="8456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 bwMode="auto">
            <a:xfrm>
              <a:off x="2958869" y="3395365"/>
              <a:ext cx="84608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2958869" y="3275381"/>
              <a:ext cx="84608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2958869" y="3275381"/>
              <a:ext cx="0" cy="2399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2958869" y="3371369"/>
              <a:ext cx="0" cy="2399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 flipH="1" flipV="1">
              <a:off x="2958869" y="3299378"/>
              <a:ext cx="349007" cy="7199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2958869" y="3301892"/>
              <a:ext cx="349007" cy="6947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3307876" y="3371369"/>
              <a:ext cx="0" cy="4479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3307876" y="3256591"/>
              <a:ext cx="0" cy="4479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Oval 20"/>
            <p:cNvSpPr/>
            <p:nvPr/>
          </p:nvSpPr>
          <p:spPr bwMode="auto">
            <a:xfrm>
              <a:off x="3300825" y="3251385"/>
              <a:ext cx="13803" cy="10738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3128525" y="3251385"/>
              <a:ext cx="13803" cy="107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3128823" y="3411290"/>
              <a:ext cx="13803" cy="107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4" name="Delay 23"/>
            <p:cNvSpPr/>
            <p:nvPr/>
          </p:nvSpPr>
          <p:spPr bwMode="auto">
            <a:xfrm>
              <a:off x="2717845" y="3195242"/>
              <a:ext cx="84608" cy="8456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5" name="Delay 24"/>
            <p:cNvSpPr/>
            <p:nvPr/>
          </p:nvSpPr>
          <p:spPr bwMode="auto">
            <a:xfrm>
              <a:off x="2717868" y="3392590"/>
              <a:ext cx="84608" cy="8456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802894" y="3231809"/>
              <a:ext cx="13803" cy="107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803214" y="3429998"/>
              <a:ext cx="13803" cy="107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 bwMode="auto">
            <a:xfrm>
              <a:off x="2816697" y="3434846"/>
              <a:ext cx="227637" cy="36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flipV="1">
              <a:off x="2679210" y="3259837"/>
              <a:ext cx="399" cy="15137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31" idx="2"/>
            </p:cNvCxnSpPr>
            <p:nvPr/>
          </p:nvCxnSpPr>
          <p:spPr bwMode="auto">
            <a:xfrm flipH="1">
              <a:off x="2335527" y="3331024"/>
              <a:ext cx="33632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Oval 30"/>
            <p:cNvSpPr/>
            <p:nvPr/>
          </p:nvSpPr>
          <p:spPr bwMode="auto">
            <a:xfrm>
              <a:off x="2671847" y="3325655"/>
              <a:ext cx="13803" cy="10738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2703476" y="3452270"/>
              <a:ext cx="13803" cy="107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 flipV="1">
              <a:off x="2491886" y="3457186"/>
              <a:ext cx="211258" cy="45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flipV="1">
              <a:off x="2219262" y="3217134"/>
              <a:ext cx="500916" cy="14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flipH="1" flipV="1">
              <a:off x="2492588" y="3217881"/>
              <a:ext cx="445" cy="24005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3" name="Straight Connector 112"/>
            <p:cNvCxnSpPr/>
            <p:nvPr/>
          </p:nvCxnSpPr>
          <p:spPr bwMode="auto">
            <a:xfrm>
              <a:off x="2335527" y="2985606"/>
              <a:ext cx="3229" cy="34603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4" name="TextBox 493"/>
            <p:cNvSpPr txBox="1"/>
            <p:nvPr/>
          </p:nvSpPr>
          <p:spPr>
            <a:xfrm>
              <a:off x="386407" y="1900959"/>
              <a:ext cx="96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dirty="0" err="1">
                  <a:solidFill>
                    <a:srgbClr val="000000"/>
                  </a:solidFill>
                  <a:latin typeface="Tahoma"/>
                </a:rPr>
                <a:t>Addr</a:t>
              </a:r>
              <a:r>
                <a:rPr lang="pt-BR" dirty="0">
                  <a:solidFill>
                    <a:srgbClr val="000000"/>
                  </a:solidFill>
                  <a:latin typeface="Tahoma"/>
                </a:rPr>
                <a:t>[0]</a:t>
              </a:r>
            </a:p>
          </p:txBody>
        </p:sp>
        <p:cxnSp>
          <p:nvCxnSpPr>
            <p:cNvPr id="553" name="Straight Connector 552"/>
            <p:cNvCxnSpPr>
              <a:stCxn id="11" idx="3"/>
            </p:cNvCxnSpPr>
            <p:nvPr/>
          </p:nvCxnSpPr>
          <p:spPr bwMode="auto">
            <a:xfrm>
              <a:off x="3128085" y="3257098"/>
              <a:ext cx="194664" cy="125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87" name="Group 286"/>
            <p:cNvGrpSpPr/>
            <p:nvPr/>
          </p:nvGrpSpPr>
          <p:grpSpPr>
            <a:xfrm>
              <a:off x="2219262" y="3969454"/>
              <a:ext cx="1211032" cy="552240"/>
              <a:chOff x="1485900" y="2549912"/>
              <a:chExt cx="1446187" cy="821455"/>
            </a:xfrm>
          </p:grpSpPr>
          <p:grpSp>
            <p:nvGrpSpPr>
              <p:cNvPr id="292" name="Group 291"/>
              <p:cNvGrpSpPr/>
              <p:nvPr/>
            </p:nvGrpSpPr>
            <p:grpSpPr>
              <a:xfrm>
                <a:off x="1485900" y="2549912"/>
                <a:ext cx="1308062" cy="731170"/>
                <a:chOff x="1485900" y="2549912"/>
                <a:chExt cx="1435811" cy="1076362"/>
              </a:xfrm>
            </p:grpSpPr>
            <p:grpSp>
              <p:nvGrpSpPr>
                <p:cNvPr id="293" name="Group 292"/>
                <p:cNvGrpSpPr/>
                <p:nvPr/>
              </p:nvGrpSpPr>
              <p:grpSpPr>
                <a:xfrm>
                  <a:off x="1485900" y="3008963"/>
                  <a:ext cx="1435811" cy="617311"/>
                  <a:chOff x="-418333" y="2438400"/>
                  <a:chExt cx="7892141" cy="2685534"/>
                </a:xfrm>
              </p:grpSpPr>
              <p:cxnSp>
                <p:nvCxnSpPr>
                  <p:cNvPr id="295" name="Straight Connector 294"/>
                  <p:cNvCxnSpPr/>
                  <p:nvPr/>
                </p:nvCxnSpPr>
                <p:spPr bwMode="auto">
                  <a:xfrm>
                    <a:off x="2895600" y="4496535"/>
                    <a:ext cx="304800" cy="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6" name="Straight Connector 295"/>
                  <p:cNvCxnSpPr/>
                  <p:nvPr/>
                </p:nvCxnSpPr>
                <p:spPr bwMode="auto">
                  <a:xfrm>
                    <a:off x="2895600" y="3048000"/>
                    <a:ext cx="304800" cy="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7" name="Straight Connector 296"/>
                  <p:cNvCxnSpPr/>
                  <p:nvPr/>
                </p:nvCxnSpPr>
                <p:spPr bwMode="auto">
                  <a:xfrm>
                    <a:off x="3880022" y="2833816"/>
                    <a:ext cx="1640132" cy="3469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9" name="Straight Connector 298"/>
                  <p:cNvCxnSpPr/>
                  <p:nvPr/>
                </p:nvCxnSpPr>
                <p:spPr bwMode="auto">
                  <a:xfrm flipV="1">
                    <a:off x="6129755" y="4537806"/>
                    <a:ext cx="1292238" cy="5146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300" name="Delay 299"/>
                  <p:cNvSpPr/>
                  <p:nvPr/>
                </p:nvSpPr>
                <p:spPr bwMode="auto">
                  <a:xfrm>
                    <a:off x="5520152" y="2624887"/>
                    <a:ext cx="609600" cy="805543"/>
                  </a:xfrm>
                  <a:prstGeom prst="flowChartDelay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eaLnBrk="1" hangingPunct="1">
                      <a:defRPr/>
                    </a:pPr>
                    <a:endParaRPr lang="pt-BR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1" name="Delay 300"/>
                  <p:cNvSpPr/>
                  <p:nvPr/>
                </p:nvSpPr>
                <p:spPr bwMode="auto">
                  <a:xfrm>
                    <a:off x="5520154" y="4140178"/>
                    <a:ext cx="609600" cy="805543"/>
                  </a:xfrm>
                  <a:prstGeom prst="flowChartDelay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eaLnBrk="1" hangingPunct="1">
                      <a:defRPr/>
                    </a:pPr>
                    <a:endParaRPr lang="pt-BR" dirty="0">
                      <a:solidFill>
                        <a:srgbClr val="000000"/>
                      </a:solidFill>
                    </a:endParaRPr>
                  </a:p>
                </p:txBody>
              </p:sp>
              <p:cxnSp>
                <p:nvCxnSpPr>
                  <p:cNvPr id="302" name="Straight Connector 301"/>
                  <p:cNvCxnSpPr/>
                  <p:nvPr/>
                </p:nvCxnSpPr>
                <p:spPr bwMode="auto">
                  <a:xfrm>
                    <a:off x="4910554" y="4344831"/>
                    <a:ext cx="609600" cy="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3" name="Straight Connector 302"/>
                  <p:cNvCxnSpPr/>
                  <p:nvPr/>
                </p:nvCxnSpPr>
                <p:spPr bwMode="auto">
                  <a:xfrm>
                    <a:off x="4910554" y="3201831"/>
                    <a:ext cx="609600" cy="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4" name="Straight Connector 303"/>
                  <p:cNvCxnSpPr/>
                  <p:nvPr/>
                </p:nvCxnSpPr>
                <p:spPr bwMode="auto">
                  <a:xfrm>
                    <a:off x="4910554" y="3201831"/>
                    <a:ext cx="0" cy="228599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" name="Straight Connector 304"/>
                  <p:cNvCxnSpPr/>
                  <p:nvPr/>
                </p:nvCxnSpPr>
                <p:spPr bwMode="auto">
                  <a:xfrm>
                    <a:off x="4910554" y="4116232"/>
                    <a:ext cx="0" cy="228599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6" name="Straight Connector 305"/>
                  <p:cNvCxnSpPr/>
                  <p:nvPr/>
                </p:nvCxnSpPr>
                <p:spPr bwMode="auto">
                  <a:xfrm flipH="1" flipV="1">
                    <a:off x="4910554" y="3430430"/>
                    <a:ext cx="2514600" cy="685802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7" name="Straight Connector 306"/>
                  <p:cNvCxnSpPr/>
                  <p:nvPr/>
                </p:nvCxnSpPr>
                <p:spPr bwMode="auto">
                  <a:xfrm flipV="1">
                    <a:off x="4910554" y="3454376"/>
                    <a:ext cx="2514600" cy="661855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8" name="Straight Connector 307"/>
                  <p:cNvCxnSpPr/>
                  <p:nvPr/>
                </p:nvCxnSpPr>
                <p:spPr bwMode="auto">
                  <a:xfrm>
                    <a:off x="7425154" y="4116231"/>
                    <a:ext cx="0" cy="426718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9" name="Straight Connector 308"/>
                  <p:cNvCxnSpPr/>
                  <p:nvPr/>
                </p:nvCxnSpPr>
                <p:spPr bwMode="auto">
                  <a:xfrm>
                    <a:off x="7425154" y="3022832"/>
                    <a:ext cx="0" cy="426718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310" name="Oval 309"/>
                  <p:cNvSpPr/>
                  <p:nvPr/>
                </p:nvSpPr>
                <p:spPr bwMode="auto">
                  <a:xfrm>
                    <a:off x="7374354" y="2973231"/>
                    <a:ext cx="99454" cy="10229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eaLnBrk="1" hangingPunct="1">
                      <a:defRPr/>
                    </a:pPr>
                    <a:endParaRPr lang="pt-BR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1" name="Oval 310"/>
                  <p:cNvSpPr/>
                  <p:nvPr/>
                </p:nvSpPr>
                <p:spPr bwMode="auto">
                  <a:xfrm>
                    <a:off x="6132929" y="2973231"/>
                    <a:ext cx="99454" cy="1022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eaLnBrk="1" hangingPunct="1">
                      <a:defRPr/>
                    </a:pPr>
                    <a:endParaRPr lang="pt-BR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2" name="Oval 311"/>
                  <p:cNvSpPr/>
                  <p:nvPr/>
                </p:nvSpPr>
                <p:spPr bwMode="auto">
                  <a:xfrm>
                    <a:off x="6135075" y="4496535"/>
                    <a:ext cx="99454" cy="1022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eaLnBrk="1" hangingPunct="1">
                      <a:defRPr/>
                    </a:pPr>
                    <a:endParaRPr lang="pt-BR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3" name="Delay 312"/>
                  <p:cNvSpPr/>
                  <p:nvPr/>
                </p:nvSpPr>
                <p:spPr bwMode="auto">
                  <a:xfrm>
                    <a:off x="3173968" y="2438400"/>
                    <a:ext cx="609600" cy="805543"/>
                  </a:xfrm>
                  <a:prstGeom prst="flowChartDelay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eaLnBrk="1" hangingPunct="1">
                      <a:defRPr/>
                    </a:pPr>
                    <a:endParaRPr lang="pt-BR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4" name="Delay 313"/>
                  <p:cNvSpPr/>
                  <p:nvPr/>
                </p:nvSpPr>
                <p:spPr bwMode="auto">
                  <a:xfrm>
                    <a:off x="3174130" y="4318391"/>
                    <a:ext cx="609600" cy="805543"/>
                  </a:xfrm>
                  <a:prstGeom prst="flowChartDelay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eaLnBrk="1" hangingPunct="1">
                      <a:defRPr/>
                    </a:pPr>
                    <a:endParaRPr lang="pt-BR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5" name="Oval 314"/>
                  <p:cNvSpPr/>
                  <p:nvPr/>
                </p:nvSpPr>
                <p:spPr bwMode="auto">
                  <a:xfrm>
                    <a:off x="3786746" y="2786744"/>
                    <a:ext cx="99454" cy="1022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eaLnBrk="1" hangingPunct="1">
                      <a:defRPr/>
                    </a:pPr>
                    <a:endParaRPr lang="pt-BR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6" name="Oval 315"/>
                  <p:cNvSpPr/>
                  <p:nvPr/>
                </p:nvSpPr>
                <p:spPr bwMode="auto">
                  <a:xfrm>
                    <a:off x="3789051" y="4674748"/>
                    <a:ext cx="99454" cy="1022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eaLnBrk="1" hangingPunct="1">
                      <a:defRPr/>
                    </a:pPr>
                    <a:endParaRPr lang="pt-BR" dirty="0">
                      <a:solidFill>
                        <a:srgbClr val="000000"/>
                      </a:solidFill>
                    </a:endParaRPr>
                  </a:p>
                </p:txBody>
              </p:sp>
              <p:cxnSp>
                <p:nvCxnSpPr>
                  <p:cNvPr id="317" name="Straight Connector 316"/>
                  <p:cNvCxnSpPr/>
                  <p:nvPr/>
                </p:nvCxnSpPr>
                <p:spPr bwMode="auto">
                  <a:xfrm>
                    <a:off x="3886200" y="4720931"/>
                    <a:ext cx="1640132" cy="3469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8" name="Straight Connector 317"/>
                  <p:cNvCxnSpPr/>
                  <p:nvPr/>
                </p:nvCxnSpPr>
                <p:spPr bwMode="auto">
                  <a:xfrm flipV="1">
                    <a:off x="2895600" y="3053751"/>
                    <a:ext cx="2875" cy="144205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9" name="Straight Connector 318"/>
                  <p:cNvCxnSpPr>
                    <a:stCxn id="313" idx="2"/>
                  </p:cNvCxnSpPr>
                  <p:nvPr/>
                </p:nvCxnSpPr>
                <p:spPr bwMode="auto">
                  <a:xfrm flipH="1">
                    <a:off x="419356" y="3731897"/>
                    <a:ext cx="2423196" cy="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320" name="Oval 319"/>
                  <p:cNvSpPr/>
                  <p:nvPr/>
                </p:nvSpPr>
                <p:spPr bwMode="auto">
                  <a:xfrm>
                    <a:off x="2842550" y="3680750"/>
                    <a:ext cx="99454" cy="10229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eaLnBrk="1" hangingPunct="1">
                      <a:defRPr/>
                    </a:pPr>
                    <a:endParaRPr lang="pt-BR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21" name="Oval 320"/>
                  <p:cNvSpPr/>
                  <p:nvPr/>
                </p:nvSpPr>
                <p:spPr bwMode="auto">
                  <a:xfrm>
                    <a:off x="3070440" y="4886924"/>
                    <a:ext cx="99454" cy="1022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eaLnBrk="1" hangingPunct="1">
                      <a:defRPr/>
                    </a:pPr>
                    <a:endParaRPr lang="pt-BR" dirty="0">
                      <a:solidFill>
                        <a:srgbClr val="000000"/>
                      </a:solidFill>
                    </a:endParaRPr>
                  </a:p>
                </p:txBody>
              </p:sp>
              <p:cxnSp>
                <p:nvCxnSpPr>
                  <p:cNvPr id="322" name="Straight Connector 321"/>
                  <p:cNvCxnSpPr/>
                  <p:nvPr/>
                </p:nvCxnSpPr>
                <p:spPr bwMode="auto">
                  <a:xfrm flipV="1">
                    <a:off x="1545931" y="4933750"/>
                    <a:ext cx="1522119" cy="4322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" name="Straight Connector 322"/>
                  <p:cNvCxnSpPr/>
                  <p:nvPr/>
                </p:nvCxnSpPr>
                <p:spPr bwMode="auto">
                  <a:xfrm flipV="1">
                    <a:off x="-418333" y="2646948"/>
                    <a:ext cx="3609108" cy="1366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4" name="Straight Connector 323"/>
                  <p:cNvCxnSpPr/>
                  <p:nvPr/>
                </p:nvCxnSpPr>
                <p:spPr bwMode="auto">
                  <a:xfrm flipH="1" flipV="1">
                    <a:off x="1550984" y="2654061"/>
                    <a:ext cx="3208" cy="2286802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94" name="Straight Connector 293"/>
                <p:cNvCxnSpPr/>
                <p:nvPr/>
              </p:nvCxnSpPr>
              <p:spPr bwMode="auto">
                <a:xfrm>
                  <a:off x="1638300" y="2549912"/>
                  <a:ext cx="4233" cy="757732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91" name="Rectangle 290"/>
              <p:cNvSpPr/>
              <p:nvPr/>
            </p:nvSpPr>
            <p:spPr bwMode="auto">
              <a:xfrm>
                <a:off x="1736388" y="2756071"/>
                <a:ext cx="1195699" cy="61529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pt-B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39" name="Rectangle 338"/>
            <p:cNvSpPr/>
            <p:nvPr/>
          </p:nvSpPr>
          <p:spPr bwMode="auto">
            <a:xfrm>
              <a:off x="7099481" y="4108048"/>
              <a:ext cx="1001274" cy="413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340" name="Rectangle 339"/>
            <p:cNvSpPr/>
            <p:nvPr/>
          </p:nvSpPr>
          <p:spPr bwMode="auto">
            <a:xfrm>
              <a:off x="4826480" y="4108048"/>
              <a:ext cx="1001274" cy="413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35" name="Rectangle 234"/>
            <p:cNvSpPr/>
            <p:nvPr/>
          </p:nvSpPr>
          <p:spPr bwMode="auto">
            <a:xfrm>
              <a:off x="7099481" y="3124200"/>
              <a:ext cx="1001274" cy="413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43" name="Rectangle 242"/>
            <p:cNvSpPr/>
            <p:nvPr/>
          </p:nvSpPr>
          <p:spPr bwMode="auto">
            <a:xfrm>
              <a:off x="4826480" y="3124200"/>
              <a:ext cx="1001274" cy="413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cxnSp>
          <p:nvCxnSpPr>
            <p:cNvPr id="653" name="Straight Connector 652"/>
            <p:cNvCxnSpPr/>
            <p:nvPr/>
          </p:nvCxnSpPr>
          <p:spPr bwMode="auto">
            <a:xfrm flipV="1">
              <a:off x="615348" y="2697645"/>
              <a:ext cx="172421" cy="350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56" name="TextBox 655"/>
            <p:cNvSpPr txBox="1"/>
            <p:nvPr/>
          </p:nvSpPr>
          <p:spPr>
            <a:xfrm>
              <a:off x="136474" y="2516487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dirty="0">
                  <a:solidFill>
                    <a:srgbClr val="000000"/>
                  </a:solidFill>
                  <a:latin typeface="Tahoma"/>
                </a:rPr>
                <a:t>WE</a:t>
              </a:r>
            </a:p>
          </p:txBody>
        </p:sp>
        <p:sp>
          <p:nvSpPr>
            <p:cNvPr id="190" name="Triangle 189"/>
            <p:cNvSpPr/>
            <p:nvPr/>
          </p:nvSpPr>
          <p:spPr bwMode="auto">
            <a:xfrm rot="5400000">
              <a:off x="1260464" y="2584116"/>
              <a:ext cx="299393" cy="406899"/>
            </a:xfrm>
            <a:prstGeom prst="triangl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191" name="Oval 190"/>
            <p:cNvSpPr/>
            <p:nvPr/>
          </p:nvSpPr>
          <p:spPr bwMode="auto">
            <a:xfrm>
              <a:off x="1597959" y="2743200"/>
              <a:ext cx="94648" cy="8637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 bwMode="auto">
            <a:xfrm>
              <a:off x="2177602" y="3172900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2292875" y="3922962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2292875" y="2937425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4682001" y="3920575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4553552" y="3172900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4692202" y="2937998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171" name="Oval 170"/>
            <p:cNvSpPr/>
            <p:nvPr/>
          </p:nvSpPr>
          <p:spPr bwMode="auto">
            <a:xfrm>
              <a:off x="6843675" y="3167262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 bwMode="auto">
            <a:xfrm>
              <a:off x="6961700" y="3927450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173" name="Oval 172"/>
            <p:cNvSpPr/>
            <p:nvPr/>
          </p:nvSpPr>
          <p:spPr bwMode="auto">
            <a:xfrm>
              <a:off x="6851125" y="4162925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174" name="Oval 173"/>
            <p:cNvSpPr/>
            <p:nvPr/>
          </p:nvSpPr>
          <p:spPr bwMode="auto">
            <a:xfrm>
              <a:off x="6961700" y="2937425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175" name="Oval 174"/>
            <p:cNvSpPr/>
            <p:nvPr/>
          </p:nvSpPr>
          <p:spPr bwMode="auto">
            <a:xfrm>
              <a:off x="4558250" y="4156050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A166CFD4-3155-264F-8668-8470EB56D7EC}"/>
              </a:ext>
            </a:extLst>
          </p:cNvPr>
          <p:cNvSpPr txBox="1"/>
          <p:nvPr/>
        </p:nvSpPr>
        <p:spPr>
          <a:xfrm>
            <a:off x="304800" y="997804"/>
            <a:ext cx="1148080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pt-BR" sz="2400" b="1" dirty="0">
                <a:latin typeface="+mn-lt"/>
                <a:ea typeface="Cambria" charset="0"/>
                <a:cs typeface="Cambria" charset="0"/>
              </a:rPr>
              <a:t>Como selecionar um endereço para gravação?</a:t>
            </a:r>
          </a:p>
          <a:p>
            <a:pPr marL="800100" lvl="1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q"/>
              <a:defRPr/>
            </a:pPr>
            <a:r>
              <a:rPr lang="pt-BR" sz="24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Entrada indicada como D</a:t>
            </a:r>
            <a:r>
              <a:rPr lang="pt-BR" sz="2400" baseline="-250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i</a:t>
            </a:r>
            <a:r>
              <a:rPr lang="pt-BR" sz="24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430713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6">
            <a:extLst>
              <a:ext uri="{FF2B5EF4-FFF2-40B4-BE49-F238E27FC236}">
                <a16:creationId xmlns:a16="http://schemas.microsoft.com/office/drawing/2014/main" id="{425F47AE-C39C-438B-9E19-3E95DB621A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63600" y="1360715"/>
            <a:ext cx="10566400" cy="903514"/>
          </a:xfrm>
        </p:spPr>
        <p:txBody>
          <a:bodyPr/>
          <a:lstStyle/>
          <a:p>
            <a:pPr algn="ctr"/>
            <a:r>
              <a:rPr lang="pt-BR" altLang="en-US" dirty="0">
                <a:ea typeface="ＭＳ Ｐゴシック" panose="020B0600070205080204" pitchFamily="34" charset="-128"/>
              </a:rPr>
              <a:t>O </a:t>
            </a:r>
            <a:r>
              <a:rPr lang="pt-BR" altLang="en-US" dirty="0" err="1">
                <a:ea typeface="ＭＳ Ｐゴシック" panose="020B0600070205080204" pitchFamily="34" charset="-128"/>
              </a:rPr>
              <a:t>Latch</a:t>
            </a:r>
            <a:r>
              <a:rPr lang="pt-BR" altLang="en-US" dirty="0">
                <a:ea typeface="ＭＳ Ｐゴシック" panose="020B0600070205080204" pitchFamily="34" charset="-128"/>
              </a:rPr>
              <a:t> SR baseado em portas NOR</a:t>
            </a: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EAE84B8E-558A-4B8A-B756-17D11822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0" hangingPunct="0">
              <a:spcBef>
                <a:spcPct val="0"/>
              </a:spcBef>
              <a:buClrTx/>
              <a:buSzTx/>
              <a:buNone/>
              <a:defRPr/>
            </a:pPr>
            <a:fld id="{47A827D4-048D-421E-960B-AA313C4B0F1A}" type="slidenum">
              <a:rPr lang="pt-BR" altLang="en-US" sz="1800" smtClean="0">
                <a:solidFill>
                  <a:srgbClr val="FFFFFF">
                    <a:lumMod val="50000"/>
                  </a:srgbClr>
                </a:solidFill>
                <a:latin typeface="Tahoma"/>
                <a:cs typeface="+mn-cs"/>
              </a:rPr>
              <a:pPr eaLnBrk="0" hangingPunct="0">
                <a:spcBef>
                  <a:spcPct val="0"/>
                </a:spcBef>
                <a:buClrTx/>
                <a:buSzTx/>
                <a:buNone/>
                <a:defRPr/>
              </a:pPr>
              <a:t>11</a:t>
            </a:fld>
            <a:endParaRPr lang="pt-BR" altLang="en-US" sz="1800" dirty="0">
              <a:solidFill>
                <a:srgbClr val="FFFFFF">
                  <a:lumMod val="50000"/>
                </a:srgbClr>
              </a:solidFill>
              <a:latin typeface="Tahom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EAA002-AD86-A168-33C6-0AF3FA0463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Também é possível construí-lo com portas NAND</a:t>
            </a:r>
          </a:p>
        </p:txBody>
      </p:sp>
    </p:spTree>
    <p:extLst>
      <p:ext uri="{BB962C8B-B14F-4D97-AF65-F5344CB8AC3E}">
        <p14:creationId xmlns:p14="http://schemas.microsoft.com/office/powerpoint/2010/main" val="3222635938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Juntando as peças...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110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60474" y="1900960"/>
            <a:ext cx="9051322" cy="3410903"/>
            <a:chOff x="136474" y="1900959"/>
            <a:chExt cx="9051322" cy="3410903"/>
          </a:xfrm>
        </p:grpSpPr>
        <p:cxnSp>
          <p:nvCxnSpPr>
            <p:cNvPr id="105" name="Straight Connector 104"/>
            <p:cNvCxnSpPr/>
            <p:nvPr/>
          </p:nvCxnSpPr>
          <p:spPr bwMode="auto">
            <a:xfrm>
              <a:off x="1965704" y="2985859"/>
              <a:ext cx="5040284" cy="118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Straight Connector 136"/>
            <p:cNvCxnSpPr>
              <a:stCxn id="277" idx="6"/>
            </p:cNvCxnSpPr>
            <p:nvPr/>
          </p:nvCxnSpPr>
          <p:spPr bwMode="auto">
            <a:xfrm>
              <a:off x="1117393" y="2782970"/>
              <a:ext cx="7090093" cy="992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3" name="TextBox 152"/>
            <p:cNvSpPr txBox="1"/>
            <p:nvPr/>
          </p:nvSpPr>
          <p:spPr>
            <a:xfrm>
              <a:off x="1938360" y="2080813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dirty="0">
                  <a:solidFill>
                    <a:srgbClr val="000000"/>
                  </a:solidFill>
                  <a:latin typeface="Tahoma"/>
                </a:rPr>
                <a:t>D</a:t>
              </a:r>
              <a:r>
                <a:rPr lang="pt-BR" baseline="-25000" dirty="0">
                  <a:solidFill>
                    <a:srgbClr val="000000"/>
                  </a:solidFill>
                  <a:latin typeface="Tahoma"/>
                </a:rPr>
                <a:t>i</a:t>
              </a:r>
              <a:r>
                <a:rPr lang="pt-BR" dirty="0">
                  <a:solidFill>
                    <a:srgbClr val="000000"/>
                  </a:solidFill>
                  <a:latin typeface="Tahoma"/>
                </a:rPr>
                <a:t>[2]</a:t>
              </a:r>
            </a:p>
          </p:txBody>
        </p:sp>
        <p:cxnSp>
          <p:nvCxnSpPr>
            <p:cNvPr id="237" name="Straight Connector 236"/>
            <p:cNvCxnSpPr/>
            <p:nvPr/>
          </p:nvCxnSpPr>
          <p:spPr bwMode="auto">
            <a:xfrm flipH="1">
              <a:off x="7005988" y="3331023"/>
              <a:ext cx="33632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8" name="Straight Connector 237"/>
            <p:cNvCxnSpPr/>
            <p:nvPr/>
          </p:nvCxnSpPr>
          <p:spPr bwMode="auto">
            <a:xfrm flipV="1">
              <a:off x="6889723" y="3217133"/>
              <a:ext cx="500916" cy="14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9" name="Straight Connector 238"/>
            <p:cNvCxnSpPr/>
            <p:nvPr/>
          </p:nvCxnSpPr>
          <p:spPr bwMode="auto">
            <a:xfrm>
              <a:off x="7005988" y="2985605"/>
              <a:ext cx="3229" cy="34603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5" name="Straight Connector 244"/>
            <p:cNvCxnSpPr/>
            <p:nvPr/>
          </p:nvCxnSpPr>
          <p:spPr bwMode="auto">
            <a:xfrm flipH="1">
              <a:off x="4732987" y="3331023"/>
              <a:ext cx="33632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6" name="Straight Connector 245"/>
            <p:cNvCxnSpPr/>
            <p:nvPr/>
          </p:nvCxnSpPr>
          <p:spPr bwMode="auto">
            <a:xfrm flipV="1">
              <a:off x="4616722" y="3217133"/>
              <a:ext cx="500916" cy="14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7" name="Straight Connector 246"/>
            <p:cNvCxnSpPr/>
            <p:nvPr/>
          </p:nvCxnSpPr>
          <p:spPr bwMode="auto">
            <a:xfrm>
              <a:off x="4732987" y="2985605"/>
              <a:ext cx="3229" cy="34603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4" name="TextBox 253"/>
            <p:cNvSpPr txBox="1"/>
            <p:nvPr/>
          </p:nvSpPr>
          <p:spPr>
            <a:xfrm>
              <a:off x="4323100" y="2077052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dirty="0">
                  <a:solidFill>
                    <a:srgbClr val="000000"/>
                  </a:solidFill>
                  <a:latin typeface="Tahoma"/>
                </a:rPr>
                <a:t>D</a:t>
              </a:r>
              <a:r>
                <a:rPr lang="pt-BR" baseline="-25000" dirty="0">
                  <a:solidFill>
                    <a:srgbClr val="000000"/>
                  </a:solidFill>
                  <a:latin typeface="Tahoma"/>
                </a:rPr>
                <a:t>i</a:t>
              </a:r>
              <a:r>
                <a:rPr lang="pt-BR" dirty="0">
                  <a:solidFill>
                    <a:srgbClr val="000000"/>
                  </a:solidFill>
                  <a:latin typeface="Tahoma"/>
                </a:rPr>
                <a:t>[1]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217287" y="2460112"/>
              <a:ext cx="4673072" cy="1755420"/>
              <a:chOff x="2090302" y="1469511"/>
              <a:chExt cx="4673072" cy="4169289"/>
            </a:xfrm>
          </p:grpSpPr>
          <p:cxnSp>
            <p:nvCxnSpPr>
              <p:cNvPr id="124" name="Straight Connector 123"/>
              <p:cNvCxnSpPr/>
              <p:nvPr/>
            </p:nvCxnSpPr>
            <p:spPr bwMode="auto">
              <a:xfrm>
                <a:off x="2090302" y="1473272"/>
                <a:ext cx="2402" cy="416552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3" name="Straight Connector 252"/>
              <p:cNvCxnSpPr/>
              <p:nvPr/>
            </p:nvCxnSpPr>
            <p:spPr bwMode="auto">
              <a:xfrm>
                <a:off x="4475042" y="1469511"/>
                <a:ext cx="2402" cy="416552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5" name="Straight Connector 254"/>
              <p:cNvCxnSpPr/>
              <p:nvPr/>
            </p:nvCxnSpPr>
            <p:spPr bwMode="auto">
              <a:xfrm>
                <a:off x="6760972" y="1469511"/>
                <a:ext cx="2402" cy="4165528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56" name="TextBox 255"/>
            <p:cNvSpPr txBox="1"/>
            <p:nvPr/>
          </p:nvSpPr>
          <p:spPr>
            <a:xfrm>
              <a:off x="6609030" y="2077052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dirty="0">
                  <a:solidFill>
                    <a:srgbClr val="000000"/>
                  </a:solidFill>
                  <a:latin typeface="Tahoma"/>
                </a:rPr>
                <a:t>D</a:t>
              </a:r>
              <a:r>
                <a:rPr lang="pt-BR" baseline="-25000" dirty="0">
                  <a:solidFill>
                    <a:srgbClr val="000000"/>
                  </a:solidFill>
                  <a:latin typeface="Tahoma"/>
                </a:rPr>
                <a:t>i</a:t>
              </a:r>
              <a:r>
                <a:rPr lang="pt-BR" dirty="0">
                  <a:solidFill>
                    <a:srgbClr val="000000"/>
                  </a:solidFill>
                  <a:latin typeface="Tahoma"/>
                </a:rPr>
                <a:t>[0]</a:t>
              </a:r>
            </a:p>
          </p:txBody>
        </p:sp>
        <p:cxnSp>
          <p:nvCxnSpPr>
            <p:cNvPr id="257" name="Straight Connector 256"/>
            <p:cNvCxnSpPr/>
            <p:nvPr/>
          </p:nvCxnSpPr>
          <p:spPr bwMode="auto">
            <a:xfrm>
              <a:off x="1765425" y="2928110"/>
              <a:ext cx="196001" cy="118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9" name="Straight Connector 258"/>
            <p:cNvCxnSpPr>
              <a:stCxn id="279" idx="2"/>
            </p:cNvCxnSpPr>
            <p:nvPr/>
          </p:nvCxnSpPr>
          <p:spPr bwMode="auto">
            <a:xfrm flipV="1">
              <a:off x="746759" y="3041210"/>
              <a:ext cx="1105719" cy="179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1" name="Straight Connector 260"/>
            <p:cNvCxnSpPr/>
            <p:nvPr/>
          </p:nvCxnSpPr>
          <p:spPr bwMode="auto">
            <a:xfrm flipV="1">
              <a:off x="1765776" y="2790936"/>
              <a:ext cx="3558" cy="14231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Delay 103"/>
            <p:cNvSpPr/>
            <p:nvPr/>
          </p:nvSpPr>
          <p:spPr bwMode="auto">
            <a:xfrm>
              <a:off x="1850257" y="2877616"/>
              <a:ext cx="224786" cy="215977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cxnSp>
          <p:nvCxnSpPr>
            <p:cNvPr id="269" name="Straight Connector 268"/>
            <p:cNvCxnSpPr>
              <a:endCxn id="348" idx="0"/>
            </p:cNvCxnSpPr>
            <p:nvPr/>
          </p:nvCxnSpPr>
          <p:spPr bwMode="auto">
            <a:xfrm>
              <a:off x="1068438" y="2310799"/>
              <a:ext cx="1631" cy="141173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1" name="Straight Connector 270"/>
            <p:cNvCxnSpPr>
              <a:endCxn id="350" idx="0"/>
            </p:cNvCxnSpPr>
            <p:nvPr/>
          </p:nvCxnSpPr>
          <p:spPr bwMode="auto">
            <a:xfrm>
              <a:off x="793499" y="2694709"/>
              <a:ext cx="584" cy="128463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7" name="Oval 276"/>
            <p:cNvSpPr/>
            <p:nvPr/>
          </p:nvSpPr>
          <p:spPr bwMode="auto">
            <a:xfrm>
              <a:off x="1022745" y="2735463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79" name="Oval 278"/>
            <p:cNvSpPr/>
            <p:nvPr/>
          </p:nvSpPr>
          <p:spPr bwMode="auto">
            <a:xfrm>
              <a:off x="746759" y="2995498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cxnSp>
          <p:nvCxnSpPr>
            <p:cNvPr id="284" name="Straight Connector 283"/>
            <p:cNvCxnSpPr/>
            <p:nvPr/>
          </p:nvCxnSpPr>
          <p:spPr bwMode="auto">
            <a:xfrm>
              <a:off x="1965704" y="3969707"/>
              <a:ext cx="5040284" cy="118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5" name="Straight Connector 284"/>
            <p:cNvCxnSpPr>
              <a:stCxn id="348" idx="6"/>
            </p:cNvCxnSpPr>
            <p:nvPr/>
          </p:nvCxnSpPr>
          <p:spPr bwMode="auto">
            <a:xfrm>
              <a:off x="1117393" y="3770039"/>
              <a:ext cx="7076841" cy="35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6" name="Straight Connector 325"/>
            <p:cNvCxnSpPr/>
            <p:nvPr/>
          </p:nvCxnSpPr>
          <p:spPr bwMode="auto">
            <a:xfrm flipH="1">
              <a:off x="7005988" y="4314871"/>
              <a:ext cx="33632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7" name="Straight Connector 326"/>
            <p:cNvCxnSpPr/>
            <p:nvPr/>
          </p:nvCxnSpPr>
          <p:spPr bwMode="auto">
            <a:xfrm flipV="1">
              <a:off x="6889723" y="4200981"/>
              <a:ext cx="500916" cy="14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8" name="Straight Connector 327"/>
            <p:cNvCxnSpPr/>
            <p:nvPr/>
          </p:nvCxnSpPr>
          <p:spPr bwMode="auto">
            <a:xfrm>
              <a:off x="7005988" y="3969453"/>
              <a:ext cx="3229" cy="34603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3" name="Straight Connector 332"/>
            <p:cNvCxnSpPr/>
            <p:nvPr/>
          </p:nvCxnSpPr>
          <p:spPr bwMode="auto">
            <a:xfrm flipH="1">
              <a:off x="4732987" y="4314871"/>
              <a:ext cx="33632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4" name="Straight Connector 333"/>
            <p:cNvCxnSpPr/>
            <p:nvPr/>
          </p:nvCxnSpPr>
          <p:spPr bwMode="auto">
            <a:xfrm flipV="1">
              <a:off x="4616722" y="4200981"/>
              <a:ext cx="500916" cy="14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5" name="Straight Connector 334"/>
            <p:cNvCxnSpPr/>
            <p:nvPr/>
          </p:nvCxnSpPr>
          <p:spPr bwMode="auto">
            <a:xfrm>
              <a:off x="4732987" y="3969453"/>
              <a:ext cx="3229" cy="34603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1" name="Straight Connector 340"/>
            <p:cNvCxnSpPr/>
            <p:nvPr/>
          </p:nvCxnSpPr>
          <p:spPr bwMode="auto">
            <a:xfrm>
              <a:off x="1765425" y="3911958"/>
              <a:ext cx="196001" cy="118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2" name="Straight Connector 341"/>
            <p:cNvCxnSpPr/>
            <p:nvPr/>
          </p:nvCxnSpPr>
          <p:spPr bwMode="auto">
            <a:xfrm flipV="1">
              <a:off x="746759" y="4025058"/>
              <a:ext cx="1105719" cy="179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3" name="Straight Connector 342"/>
            <p:cNvCxnSpPr/>
            <p:nvPr/>
          </p:nvCxnSpPr>
          <p:spPr bwMode="auto">
            <a:xfrm flipV="1">
              <a:off x="1765776" y="3774784"/>
              <a:ext cx="3558" cy="14231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4" name="Delay 343"/>
            <p:cNvSpPr/>
            <p:nvPr/>
          </p:nvSpPr>
          <p:spPr bwMode="auto">
            <a:xfrm>
              <a:off x="1850257" y="3861464"/>
              <a:ext cx="224786" cy="215977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348" name="Oval 347"/>
            <p:cNvSpPr/>
            <p:nvPr/>
          </p:nvSpPr>
          <p:spPr bwMode="auto">
            <a:xfrm>
              <a:off x="1022745" y="3722532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350" name="Oval 349"/>
            <p:cNvSpPr/>
            <p:nvPr/>
          </p:nvSpPr>
          <p:spPr bwMode="auto">
            <a:xfrm>
              <a:off x="746759" y="3979346"/>
              <a:ext cx="94648" cy="9501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2429020" y="3124201"/>
              <a:ext cx="1001274" cy="413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2679210" y="3411290"/>
              <a:ext cx="42304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2679210" y="3259233"/>
              <a:ext cx="42304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2815840" y="3236750"/>
              <a:ext cx="227637" cy="36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3128085" y="3415623"/>
              <a:ext cx="179352" cy="54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Delay 10"/>
            <p:cNvSpPr/>
            <p:nvPr/>
          </p:nvSpPr>
          <p:spPr bwMode="auto">
            <a:xfrm>
              <a:off x="3043477" y="3214818"/>
              <a:ext cx="84608" cy="8456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12" name="Delay 11"/>
            <p:cNvSpPr/>
            <p:nvPr/>
          </p:nvSpPr>
          <p:spPr bwMode="auto">
            <a:xfrm>
              <a:off x="3043477" y="3373882"/>
              <a:ext cx="84608" cy="8456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 bwMode="auto">
            <a:xfrm>
              <a:off x="2958869" y="3395365"/>
              <a:ext cx="84608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2958869" y="3275381"/>
              <a:ext cx="84608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2958869" y="3275381"/>
              <a:ext cx="0" cy="2399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2958869" y="3371369"/>
              <a:ext cx="0" cy="2399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 flipH="1" flipV="1">
              <a:off x="2958869" y="3299378"/>
              <a:ext cx="349007" cy="7199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2958869" y="3301892"/>
              <a:ext cx="349007" cy="6947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3307876" y="3371369"/>
              <a:ext cx="0" cy="4479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3307876" y="3256591"/>
              <a:ext cx="0" cy="4479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Oval 20"/>
            <p:cNvSpPr/>
            <p:nvPr/>
          </p:nvSpPr>
          <p:spPr bwMode="auto">
            <a:xfrm>
              <a:off x="3300825" y="3251385"/>
              <a:ext cx="13803" cy="10738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3128525" y="3251385"/>
              <a:ext cx="13803" cy="107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3128823" y="3411290"/>
              <a:ext cx="13803" cy="107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4" name="Delay 23"/>
            <p:cNvSpPr/>
            <p:nvPr/>
          </p:nvSpPr>
          <p:spPr bwMode="auto">
            <a:xfrm>
              <a:off x="2717845" y="3195242"/>
              <a:ext cx="84608" cy="8456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5" name="Delay 24"/>
            <p:cNvSpPr/>
            <p:nvPr/>
          </p:nvSpPr>
          <p:spPr bwMode="auto">
            <a:xfrm>
              <a:off x="2717868" y="3392590"/>
              <a:ext cx="84608" cy="84560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802894" y="3231809"/>
              <a:ext cx="13803" cy="107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803214" y="3429998"/>
              <a:ext cx="13803" cy="107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 bwMode="auto">
            <a:xfrm>
              <a:off x="2816697" y="3434846"/>
              <a:ext cx="227637" cy="36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flipV="1">
              <a:off x="2679210" y="3259837"/>
              <a:ext cx="399" cy="15137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31" idx="2"/>
            </p:cNvCxnSpPr>
            <p:nvPr/>
          </p:nvCxnSpPr>
          <p:spPr bwMode="auto">
            <a:xfrm flipH="1">
              <a:off x="2335527" y="3331024"/>
              <a:ext cx="33632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Oval 30"/>
            <p:cNvSpPr/>
            <p:nvPr/>
          </p:nvSpPr>
          <p:spPr bwMode="auto">
            <a:xfrm>
              <a:off x="2671847" y="3325655"/>
              <a:ext cx="13803" cy="10738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2703476" y="3452270"/>
              <a:ext cx="13803" cy="1073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 flipV="1">
              <a:off x="2491886" y="3457186"/>
              <a:ext cx="211258" cy="454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flipV="1">
              <a:off x="2219262" y="3217134"/>
              <a:ext cx="500916" cy="14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flipH="1" flipV="1">
              <a:off x="2492588" y="3217881"/>
              <a:ext cx="445" cy="24005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3" name="Straight Connector 112"/>
            <p:cNvCxnSpPr/>
            <p:nvPr/>
          </p:nvCxnSpPr>
          <p:spPr bwMode="auto">
            <a:xfrm>
              <a:off x="2335527" y="2985606"/>
              <a:ext cx="3229" cy="34603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87" name="TextBox 486"/>
            <p:cNvSpPr txBox="1"/>
            <p:nvPr/>
          </p:nvSpPr>
          <p:spPr>
            <a:xfrm>
              <a:off x="3860746" y="4942530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dirty="0" err="1">
                  <a:solidFill>
                    <a:srgbClr val="000000"/>
                  </a:solidFill>
                  <a:latin typeface="Tahoma"/>
                </a:rPr>
                <a:t>D</a:t>
              </a:r>
              <a:r>
                <a:rPr lang="pt-BR" dirty="0">
                  <a:solidFill>
                    <a:srgbClr val="000000"/>
                  </a:solidFill>
                  <a:latin typeface="Tahoma"/>
                </a:rPr>
                <a:t>[2]</a:t>
              </a:r>
            </a:p>
          </p:txBody>
        </p:sp>
        <p:sp>
          <p:nvSpPr>
            <p:cNvPr id="488" name="TextBox 487"/>
            <p:cNvSpPr txBox="1"/>
            <p:nvPr/>
          </p:nvSpPr>
          <p:spPr>
            <a:xfrm>
              <a:off x="6270200" y="4938769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dirty="0" err="1">
                  <a:solidFill>
                    <a:srgbClr val="000000"/>
                  </a:solidFill>
                  <a:latin typeface="Tahoma"/>
                </a:rPr>
                <a:t>D</a:t>
              </a:r>
              <a:r>
                <a:rPr lang="pt-BR" dirty="0">
                  <a:solidFill>
                    <a:srgbClr val="000000"/>
                  </a:solidFill>
                  <a:latin typeface="Tahoma"/>
                </a:rPr>
                <a:t>[1]</a:t>
              </a:r>
            </a:p>
          </p:txBody>
        </p:sp>
        <p:sp>
          <p:nvSpPr>
            <p:cNvPr id="489" name="TextBox 488"/>
            <p:cNvSpPr txBox="1"/>
            <p:nvPr/>
          </p:nvSpPr>
          <p:spPr>
            <a:xfrm>
              <a:off x="8543068" y="4938769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dirty="0" err="1">
                  <a:solidFill>
                    <a:srgbClr val="000000"/>
                  </a:solidFill>
                  <a:latin typeface="Tahoma"/>
                </a:rPr>
                <a:t>D</a:t>
              </a:r>
              <a:r>
                <a:rPr lang="pt-BR" dirty="0">
                  <a:solidFill>
                    <a:srgbClr val="000000"/>
                  </a:solidFill>
                  <a:latin typeface="Tahoma"/>
                </a:rPr>
                <a:t>[0]</a:t>
              </a:r>
            </a:p>
          </p:txBody>
        </p:sp>
        <p:sp>
          <p:nvSpPr>
            <p:cNvPr id="494" name="TextBox 493"/>
            <p:cNvSpPr txBox="1"/>
            <p:nvPr/>
          </p:nvSpPr>
          <p:spPr>
            <a:xfrm>
              <a:off x="386407" y="1900959"/>
              <a:ext cx="96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dirty="0" err="1">
                  <a:solidFill>
                    <a:srgbClr val="000000"/>
                  </a:solidFill>
                  <a:latin typeface="Tahoma"/>
                </a:rPr>
                <a:t>Addr</a:t>
              </a:r>
              <a:r>
                <a:rPr lang="pt-BR" dirty="0">
                  <a:solidFill>
                    <a:srgbClr val="000000"/>
                  </a:solidFill>
                  <a:latin typeface="Tahoma"/>
                </a:rPr>
                <a:t>[0]</a:t>
              </a:r>
            </a:p>
          </p:txBody>
        </p:sp>
        <p:cxnSp>
          <p:nvCxnSpPr>
            <p:cNvPr id="541" name="Straight Connector 540"/>
            <p:cNvCxnSpPr/>
            <p:nvPr/>
          </p:nvCxnSpPr>
          <p:spPr bwMode="auto">
            <a:xfrm flipV="1">
              <a:off x="2493462" y="4241960"/>
              <a:ext cx="1338927" cy="164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2" name="Straight Connector 541"/>
            <p:cNvCxnSpPr/>
            <p:nvPr/>
          </p:nvCxnSpPr>
          <p:spPr bwMode="auto">
            <a:xfrm>
              <a:off x="3516832" y="4158657"/>
              <a:ext cx="323590" cy="119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43" name="Delay 542"/>
            <p:cNvSpPr/>
            <p:nvPr/>
          </p:nvSpPr>
          <p:spPr bwMode="auto">
            <a:xfrm>
              <a:off x="3639625" y="4102497"/>
              <a:ext cx="224786" cy="215977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cxnSp>
          <p:nvCxnSpPr>
            <p:cNvPr id="544" name="Straight Connector 543"/>
            <p:cNvCxnSpPr/>
            <p:nvPr/>
          </p:nvCxnSpPr>
          <p:spPr bwMode="auto">
            <a:xfrm>
              <a:off x="3520550" y="3769720"/>
              <a:ext cx="3211" cy="39595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5" name="Straight Connector 544"/>
            <p:cNvCxnSpPr/>
            <p:nvPr/>
          </p:nvCxnSpPr>
          <p:spPr bwMode="auto">
            <a:xfrm>
              <a:off x="4881586" y="4232964"/>
              <a:ext cx="1357509" cy="31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6" name="Straight Connector 545"/>
            <p:cNvCxnSpPr/>
            <p:nvPr/>
          </p:nvCxnSpPr>
          <p:spPr bwMode="auto">
            <a:xfrm>
              <a:off x="5923538" y="4152860"/>
              <a:ext cx="323590" cy="119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47" name="Delay 546"/>
            <p:cNvSpPr/>
            <p:nvPr/>
          </p:nvSpPr>
          <p:spPr bwMode="auto">
            <a:xfrm>
              <a:off x="6046331" y="4096700"/>
              <a:ext cx="224786" cy="215977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cxnSp>
          <p:nvCxnSpPr>
            <p:cNvPr id="548" name="Straight Connector 547"/>
            <p:cNvCxnSpPr/>
            <p:nvPr/>
          </p:nvCxnSpPr>
          <p:spPr bwMode="auto">
            <a:xfrm>
              <a:off x="5927256" y="3763923"/>
              <a:ext cx="3211" cy="39595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9" name="Straight Connector 548"/>
            <p:cNvCxnSpPr/>
            <p:nvPr/>
          </p:nvCxnSpPr>
          <p:spPr bwMode="auto">
            <a:xfrm>
              <a:off x="7220549" y="4236162"/>
              <a:ext cx="1285674" cy="335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0" name="Straight Connector 549"/>
            <p:cNvCxnSpPr/>
            <p:nvPr/>
          </p:nvCxnSpPr>
          <p:spPr bwMode="auto">
            <a:xfrm>
              <a:off x="8190666" y="4156218"/>
              <a:ext cx="323590" cy="119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1" name="Delay 550"/>
            <p:cNvSpPr/>
            <p:nvPr/>
          </p:nvSpPr>
          <p:spPr bwMode="auto">
            <a:xfrm>
              <a:off x="8313459" y="4100058"/>
              <a:ext cx="224786" cy="215977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cxnSp>
          <p:nvCxnSpPr>
            <p:cNvPr id="552" name="Straight Connector 551"/>
            <p:cNvCxnSpPr/>
            <p:nvPr/>
          </p:nvCxnSpPr>
          <p:spPr bwMode="auto">
            <a:xfrm>
              <a:off x="8194384" y="3767281"/>
              <a:ext cx="3211" cy="39595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3" name="Straight Connector 552"/>
            <p:cNvCxnSpPr>
              <a:stCxn id="11" idx="3"/>
            </p:cNvCxnSpPr>
            <p:nvPr/>
          </p:nvCxnSpPr>
          <p:spPr bwMode="auto">
            <a:xfrm>
              <a:off x="3128085" y="3257098"/>
              <a:ext cx="713528" cy="420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4" name="Straight Connector 553"/>
            <p:cNvCxnSpPr/>
            <p:nvPr/>
          </p:nvCxnSpPr>
          <p:spPr bwMode="auto">
            <a:xfrm>
              <a:off x="3526056" y="3177997"/>
              <a:ext cx="323590" cy="119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5" name="Delay 554"/>
            <p:cNvSpPr/>
            <p:nvPr/>
          </p:nvSpPr>
          <p:spPr bwMode="auto">
            <a:xfrm>
              <a:off x="3648849" y="3121837"/>
              <a:ext cx="224786" cy="215977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cxnSp>
          <p:nvCxnSpPr>
            <p:cNvPr id="556" name="Straight Connector 555"/>
            <p:cNvCxnSpPr/>
            <p:nvPr/>
          </p:nvCxnSpPr>
          <p:spPr bwMode="auto">
            <a:xfrm>
              <a:off x="3529774" y="2789060"/>
              <a:ext cx="3211" cy="39595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7" name="Straight Connector 556"/>
            <p:cNvCxnSpPr/>
            <p:nvPr/>
          </p:nvCxnSpPr>
          <p:spPr bwMode="auto">
            <a:xfrm>
              <a:off x="4890810" y="3252304"/>
              <a:ext cx="1357509" cy="31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8" name="Straight Connector 557"/>
            <p:cNvCxnSpPr/>
            <p:nvPr/>
          </p:nvCxnSpPr>
          <p:spPr bwMode="auto">
            <a:xfrm>
              <a:off x="5932762" y="3172200"/>
              <a:ext cx="323590" cy="119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9" name="Delay 558"/>
            <p:cNvSpPr/>
            <p:nvPr/>
          </p:nvSpPr>
          <p:spPr bwMode="auto">
            <a:xfrm>
              <a:off x="6055555" y="3116040"/>
              <a:ext cx="224786" cy="215977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cxnSp>
          <p:nvCxnSpPr>
            <p:cNvPr id="560" name="Straight Connector 559"/>
            <p:cNvCxnSpPr/>
            <p:nvPr/>
          </p:nvCxnSpPr>
          <p:spPr bwMode="auto">
            <a:xfrm>
              <a:off x="5936480" y="2783263"/>
              <a:ext cx="3211" cy="39595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1" name="Straight Connector 560"/>
            <p:cNvCxnSpPr/>
            <p:nvPr/>
          </p:nvCxnSpPr>
          <p:spPr bwMode="auto">
            <a:xfrm>
              <a:off x="7229773" y="3255502"/>
              <a:ext cx="1285674" cy="335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2" name="Straight Connector 561"/>
            <p:cNvCxnSpPr/>
            <p:nvPr/>
          </p:nvCxnSpPr>
          <p:spPr bwMode="auto">
            <a:xfrm>
              <a:off x="8199890" y="3175558"/>
              <a:ext cx="323590" cy="1196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3" name="Delay 562"/>
            <p:cNvSpPr/>
            <p:nvPr/>
          </p:nvSpPr>
          <p:spPr bwMode="auto">
            <a:xfrm>
              <a:off x="8322683" y="3119398"/>
              <a:ext cx="224786" cy="215977"/>
            </a:xfrm>
            <a:prstGeom prst="flowChartDelay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cxnSp>
          <p:nvCxnSpPr>
            <p:cNvPr id="564" name="Straight Connector 563"/>
            <p:cNvCxnSpPr/>
            <p:nvPr/>
          </p:nvCxnSpPr>
          <p:spPr bwMode="auto">
            <a:xfrm>
              <a:off x="8203608" y="2786621"/>
              <a:ext cx="3211" cy="39595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87" name="Group 286"/>
            <p:cNvGrpSpPr/>
            <p:nvPr/>
          </p:nvGrpSpPr>
          <p:grpSpPr>
            <a:xfrm>
              <a:off x="2219262" y="3969454"/>
              <a:ext cx="1211032" cy="552240"/>
              <a:chOff x="1485900" y="2549912"/>
              <a:chExt cx="1446187" cy="821455"/>
            </a:xfrm>
          </p:grpSpPr>
          <p:grpSp>
            <p:nvGrpSpPr>
              <p:cNvPr id="292" name="Group 291"/>
              <p:cNvGrpSpPr/>
              <p:nvPr/>
            </p:nvGrpSpPr>
            <p:grpSpPr>
              <a:xfrm>
                <a:off x="1485900" y="2549912"/>
                <a:ext cx="1308062" cy="731170"/>
                <a:chOff x="1485900" y="2549912"/>
                <a:chExt cx="1435811" cy="1076362"/>
              </a:xfrm>
            </p:grpSpPr>
            <p:grpSp>
              <p:nvGrpSpPr>
                <p:cNvPr id="293" name="Group 292"/>
                <p:cNvGrpSpPr/>
                <p:nvPr/>
              </p:nvGrpSpPr>
              <p:grpSpPr>
                <a:xfrm>
                  <a:off x="1485900" y="3008963"/>
                  <a:ext cx="1435811" cy="617311"/>
                  <a:chOff x="-418333" y="2438400"/>
                  <a:chExt cx="7892141" cy="2685534"/>
                </a:xfrm>
              </p:grpSpPr>
              <p:cxnSp>
                <p:nvCxnSpPr>
                  <p:cNvPr id="295" name="Straight Connector 294"/>
                  <p:cNvCxnSpPr/>
                  <p:nvPr/>
                </p:nvCxnSpPr>
                <p:spPr bwMode="auto">
                  <a:xfrm>
                    <a:off x="2895600" y="4496535"/>
                    <a:ext cx="304800" cy="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6" name="Straight Connector 295"/>
                  <p:cNvCxnSpPr/>
                  <p:nvPr/>
                </p:nvCxnSpPr>
                <p:spPr bwMode="auto">
                  <a:xfrm>
                    <a:off x="2895600" y="3048000"/>
                    <a:ext cx="304800" cy="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7" name="Straight Connector 296"/>
                  <p:cNvCxnSpPr/>
                  <p:nvPr/>
                </p:nvCxnSpPr>
                <p:spPr bwMode="auto">
                  <a:xfrm>
                    <a:off x="3880022" y="2833816"/>
                    <a:ext cx="1640132" cy="3469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299" name="Straight Connector 298"/>
                  <p:cNvCxnSpPr/>
                  <p:nvPr/>
                </p:nvCxnSpPr>
                <p:spPr bwMode="auto">
                  <a:xfrm flipV="1">
                    <a:off x="6129755" y="4537806"/>
                    <a:ext cx="1292238" cy="5146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300" name="Delay 299"/>
                  <p:cNvSpPr/>
                  <p:nvPr/>
                </p:nvSpPr>
                <p:spPr bwMode="auto">
                  <a:xfrm>
                    <a:off x="5520152" y="2624887"/>
                    <a:ext cx="609600" cy="805543"/>
                  </a:xfrm>
                  <a:prstGeom prst="flowChartDelay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eaLnBrk="1" hangingPunct="1">
                      <a:defRPr/>
                    </a:pPr>
                    <a:endParaRPr lang="pt-BR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01" name="Delay 300"/>
                  <p:cNvSpPr/>
                  <p:nvPr/>
                </p:nvSpPr>
                <p:spPr bwMode="auto">
                  <a:xfrm>
                    <a:off x="5520154" y="4140178"/>
                    <a:ext cx="609600" cy="805543"/>
                  </a:xfrm>
                  <a:prstGeom prst="flowChartDelay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eaLnBrk="1" hangingPunct="1">
                      <a:defRPr/>
                    </a:pPr>
                    <a:endParaRPr lang="pt-BR" dirty="0">
                      <a:solidFill>
                        <a:srgbClr val="000000"/>
                      </a:solidFill>
                    </a:endParaRPr>
                  </a:p>
                </p:txBody>
              </p:sp>
              <p:cxnSp>
                <p:nvCxnSpPr>
                  <p:cNvPr id="302" name="Straight Connector 301"/>
                  <p:cNvCxnSpPr/>
                  <p:nvPr/>
                </p:nvCxnSpPr>
                <p:spPr bwMode="auto">
                  <a:xfrm>
                    <a:off x="4910554" y="4344831"/>
                    <a:ext cx="609600" cy="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3" name="Straight Connector 302"/>
                  <p:cNvCxnSpPr/>
                  <p:nvPr/>
                </p:nvCxnSpPr>
                <p:spPr bwMode="auto">
                  <a:xfrm>
                    <a:off x="4910554" y="3201831"/>
                    <a:ext cx="609600" cy="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4" name="Straight Connector 303"/>
                  <p:cNvCxnSpPr/>
                  <p:nvPr/>
                </p:nvCxnSpPr>
                <p:spPr bwMode="auto">
                  <a:xfrm>
                    <a:off x="4910554" y="3201831"/>
                    <a:ext cx="0" cy="228599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5" name="Straight Connector 304"/>
                  <p:cNvCxnSpPr/>
                  <p:nvPr/>
                </p:nvCxnSpPr>
                <p:spPr bwMode="auto">
                  <a:xfrm>
                    <a:off x="4910554" y="4116232"/>
                    <a:ext cx="0" cy="228599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6" name="Straight Connector 305"/>
                  <p:cNvCxnSpPr/>
                  <p:nvPr/>
                </p:nvCxnSpPr>
                <p:spPr bwMode="auto">
                  <a:xfrm flipH="1" flipV="1">
                    <a:off x="4910554" y="3430430"/>
                    <a:ext cx="2514600" cy="685802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7" name="Straight Connector 306"/>
                  <p:cNvCxnSpPr/>
                  <p:nvPr/>
                </p:nvCxnSpPr>
                <p:spPr bwMode="auto">
                  <a:xfrm flipV="1">
                    <a:off x="4910554" y="3454376"/>
                    <a:ext cx="2514600" cy="661855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8" name="Straight Connector 307"/>
                  <p:cNvCxnSpPr/>
                  <p:nvPr/>
                </p:nvCxnSpPr>
                <p:spPr bwMode="auto">
                  <a:xfrm>
                    <a:off x="7425154" y="4116231"/>
                    <a:ext cx="0" cy="426718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09" name="Straight Connector 308"/>
                  <p:cNvCxnSpPr/>
                  <p:nvPr/>
                </p:nvCxnSpPr>
                <p:spPr bwMode="auto">
                  <a:xfrm>
                    <a:off x="7425154" y="3022832"/>
                    <a:ext cx="0" cy="426718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310" name="Oval 309"/>
                  <p:cNvSpPr/>
                  <p:nvPr/>
                </p:nvSpPr>
                <p:spPr bwMode="auto">
                  <a:xfrm>
                    <a:off x="7374354" y="2973231"/>
                    <a:ext cx="99454" cy="10229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eaLnBrk="1" hangingPunct="1">
                      <a:defRPr/>
                    </a:pPr>
                    <a:endParaRPr lang="pt-BR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1" name="Oval 310"/>
                  <p:cNvSpPr/>
                  <p:nvPr/>
                </p:nvSpPr>
                <p:spPr bwMode="auto">
                  <a:xfrm>
                    <a:off x="6132929" y="2973231"/>
                    <a:ext cx="99454" cy="1022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eaLnBrk="1" hangingPunct="1">
                      <a:defRPr/>
                    </a:pPr>
                    <a:endParaRPr lang="pt-BR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2" name="Oval 311"/>
                  <p:cNvSpPr/>
                  <p:nvPr/>
                </p:nvSpPr>
                <p:spPr bwMode="auto">
                  <a:xfrm>
                    <a:off x="6135075" y="4496535"/>
                    <a:ext cx="99454" cy="1022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eaLnBrk="1" hangingPunct="1">
                      <a:defRPr/>
                    </a:pPr>
                    <a:endParaRPr lang="pt-BR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3" name="Delay 312"/>
                  <p:cNvSpPr/>
                  <p:nvPr/>
                </p:nvSpPr>
                <p:spPr bwMode="auto">
                  <a:xfrm>
                    <a:off x="3173968" y="2438400"/>
                    <a:ext cx="609600" cy="805543"/>
                  </a:xfrm>
                  <a:prstGeom prst="flowChartDelay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eaLnBrk="1" hangingPunct="1">
                      <a:defRPr/>
                    </a:pPr>
                    <a:endParaRPr lang="pt-BR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4" name="Delay 313"/>
                  <p:cNvSpPr/>
                  <p:nvPr/>
                </p:nvSpPr>
                <p:spPr bwMode="auto">
                  <a:xfrm>
                    <a:off x="3174130" y="4318391"/>
                    <a:ext cx="609600" cy="805543"/>
                  </a:xfrm>
                  <a:prstGeom prst="flowChartDelay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eaLnBrk="1" hangingPunct="1">
                      <a:defRPr/>
                    </a:pPr>
                    <a:endParaRPr lang="pt-BR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5" name="Oval 314"/>
                  <p:cNvSpPr/>
                  <p:nvPr/>
                </p:nvSpPr>
                <p:spPr bwMode="auto">
                  <a:xfrm>
                    <a:off x="3786746" y="2786744"/>
                    <a:ext cx="99454" cy="1022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eaLnBrk="1" hangingPunct="1">
                      <a:defRPr/>
                    </a:pPr>
                    <a:endParaRPr lang="pt-BR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6" name="Oval 315"/>
                  <p:cNvSpPr/>
                  <p:nvPr/>
                </p:nvSpPr>
                <p:spPr bwMode="auto">
                  <a:xfrm>
                    <a:off x="3789051" y="4674748"/>
                    <a:ext cx="99454" cy="1022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eaLnBrk="1" hangingPunct="1">
                      <a:defRPr/>
                    </a:pPr>
                    <a:endParaRPr lang="pt-BR" dirty="0">
                      <a:solidFill>
                        <a:srgbClr val="000000"/>
                      </a:solidFill>
                    </a:endParaRPr>
                  </a:p>
                </p:txBody>
              </p:sp>
              <p:cxnSp>
                <p:nvCxnSpPr>
                  <p:cNvPr id="317" name="Straight Connector 316"/>
                  <p:cNvCxnSpPr/>
                  <p:nvPr/>
                </p:nvCxnSpPr>
                <p:spPr bwMode="auto">
                  <a:xfrm>
                    <a:off x="3886200" y="4720931"/>
                    <a:ext cx="1640132" cy="3469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8" name="Straight Connector 317"/>
                  <p:cNvCxnSpPr/>
                  <p:nvPr/>
                </p:nvCxnSpPr>
                <p:spPr bwMode="auto">
                  <a:xfrm flipV="1">
                    <a:off x="2895600" y="3053751"/>
                    <a:ext cx="2875" cy="144205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19" name="Straight Connector 318"/>
                  <p:cNvCxnSpPr>
                    <a:stCxn id="313" idx="2"/>
                  </p:cNvCxnSpPr>
                  <p:nvPr/>
                </p:nvCxnSpPr>
                <p:spPr bwMode="auto">
                  <a:xfrm flipH="1">
                    <a:off x="419356" y="3731897"/>
                    <a:ext cx="2423196" cy="0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320" name="Oval 319"/>
                  <p:cNvSpPr/>
                  <p:nvPr/>
                </p:nvSpPr>
                <p:spPr bwMode="auto">
                  <a:xfrm>
                    <a:off x="2842550" y="3680750"/>
                    <a:ext cx="99454" cy="10229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eaLnBrk="1" hangingPunct="1">
                      <a:defRPr/>
                    </a:pPr>
                    <a:endParaRPr lang="pt-BR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21" name="Oval 320"/>
                  <p:cNvSpPr/>
                  <p:nvPr/>
                </p:nvSpPr>
                <p:spPr bwMode="auto">
                  <a:xfrm>
                    <a:off x="3070440" y="4886924"/>
                    <a:ext cx="99454" cy="102296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eaLnBrk="1" hangingPunct="1">
                      <a:defRPr/>
                    </a:pPr>
                    <a:endParaRPr lang="pt-BR" dirty="0">
                      <a:solidFill>
                        <a:srgbClr val="000000"/>
                      </a:solidFill>
                    </a:endParaRPr>
                  </a:p>
                </p:txBody>
              </p:sp>
              <p:cxnSp>
                <p:nvCxnSpPr>
                  <p:cNvPr id="322" name="Straight Connector 321"/>
                  <p:cNvCxnSpPr/>
                  <p:nvPr/>
                </p:nvCxnSpPr>
                <p:spPr bwMode="auto">
                  <a:xfrm flipV="1">
                    <a:off x="1545931" y="4933750"/>
                    <a:ext cx="1522119" cy="4322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3" name="Straight Connector 322"/>
                  <p:cNvCxnSpPr/>
                  <p:nvPr/>
                </p:nvCxnSpPr>
                <p:spPr bwMode="auto">
                  <a:xfrm flipV="1">
                    <a:off x="-418333" y="2646948"/>
                    <a:ext cx="3609108" cy="1366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324" name="Straight Connector 323"/>
                  <p:cNvCxnSpPr/>
                  <p:nvPr/>
                </p:nvCxnSpPr>
                <p:spPr bwMode="auto">
                  <a:xfrm flipH="1" flipV="1">
                    <a:off x="1550984" y="2654061"/>
                    <a:ext cx="3208" cy="2286802"/>
                  </a:xfrm>
                  <a:prstGeom prst="lin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294" name="Straight Connector 293"/>
                <p:cNvCxnSpPr/>
                <p:nvPr/>
              </p:nvCxnSpPr>
              <p:spPr bwMode="auto">
                <a:xfrm>
                  <a:off x="1638300" y="2549912"/>
                  <a:ext cx="4233" cy="757732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91" name="Rectangle 290"/>
              <p:cNvSpPr/>
              <p:nvPr/>
            </p:nvSpPr>
            <p:spPr bwMode="auto">
              <a:xfrm>
                <a:off x="1736388" y="2756071"/>
                <a:ext cx="1195699" cy="61529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defRPr/>
                </a:pPr>
                <a:endParaRPr lang="pt-B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39" name="Rectangle 338"/>
            <p:cNvSpPr/>
            <p:nvPr/>
          </p:nvSpPr>
          <p:spPr bwMode="auto">
            <a:xfrm>
              <a:off x="7099481" y="4108048"/>
              <a:ext cx="1001274" cy="413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340" name="Rectangle 339"/>
            <p:cNvSpPr/>
            <p:nvPr/>
          </p:nvSpPr>
          <p:spPr bwMode="auto">
            <a:xfrm>
              <a:off x="4826480" y="4108048"/>
              <a:ext cx="1001274" cy="413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35" name="Rectangle 234"/>
            <p:cNvSpPr/>
            <p:nvPr/>
          </p:nvSpPr>
          <p:spPr bwMode="auto">
            <a:xfrm>
              <a:off x="7099481" y="3124200"/>
              <a:ext cx="1001274" cy="413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243" name="Rectangle 242"/>
            <p:cNvSpPr/>
            <p:nvPr/>
          </p:nvSpPr>
          <p:spPr bwMode="auto">
            <a:xfrm>
              <a:off x="4826480" y="3124200"/>
              <a:ext cx="1001274" cy="413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cxnSp>
          <p:nvCxnSpPr>
            <p:cNvPr id="570" name="Straight Connector 569"/>
            <p:cNvCxnSpPr>
              <a:stCxn id="555" idx="3"/>
            </p:cNvCxnSpPr>
            <p:nvPr/>
          </p:nvCxnSpPr>
          <p:spPr bwMode="auto">
            <a:xfrm flipV="1">
              <a:off x="3873635" y="3229825"/>
              <a:ext cx="323492" cy="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5" name="Straight Connector 574"/>
            <p:cNvCxnSpPr>
              <a:stCxn id="543" idx="3"/>
            </p:cNvCxnSpPr>
            <p:nvPr/>
          </p:nvCxnSpPr>
          <p:spPr bwMode="auto">
            <a:xfrm flipV="1">
              <a:off x="3864411" y="4206139"/>
              <a:ext cx="291245" cy="434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623" name="Picture 6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823" y="4488995"/>
              <a:ext cx="351694" cy="344628"/>
            </a:xfrm>
            <a:prstGeom prst="rect">
              <a:avLst/>
            </a:prstGeom>
          </p:spPr>
        </p:pic>
        <p:cxnSp>
          <p:nvCxnSpPr>
            <p:cNvPr id="626" name="Straight Connector 625"/>
            <p:cNvCxnSpPr/>
            <p:nvPr/>
          </p:nvCxnSpPr>
          <p:spPr bwMode="auto">
            <a:xfrm flipV="1">
              <a:off x="6282821" y="3218638"/>
              <a:ext cx="323492" cy="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7" name="Straight Connector 626"/>
            <p:cNvCxnSpPr/>
            <p:nvPr/>
          </p:nvCxnSpPr>
          <p:spPr bwMode="auto">
            <a:xfrm flipV="1">
              <a:off x="6273597" y="4194952"/>
              <a:ext cx="291245" cy="434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634" name="Picture 6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009" y="4477808"/>
              <a:ext cx="351694" cy="344628"/>
            </a:xfrm>
            <a:prstGeom prst="rect">
              <a:avLst/>
            </a:prstGeom>
          </p:spPr>
        </p:pic>
        <p:cxnSp>
          <p:nvCxnSpPr>
            <p:cNvPr id="635" name="Straight Connector 634"/>
            <p:cNvCxnSpPr/>
            <p:nvPr/>
          </p:nvCxnSpPr>
          <p:spPr bwMode="auto">
            <a:xfrm flipV="1">
              <a:off x="8559539" y="3234871"/>
              <a:ext cx="323492" cy="1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6" name="Straight Connector 635"/>
            <p:cNvCxnSpPr/>
            <p:nvPr/>
          </p:nvCxnSpPr>
          <p:spPr bwMode="auto">
            <a:xfrm flipV="1">
              <a:off x="8550315" y="4211185"/>
              <a:ext cx="291245" cy="434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8" name="Straight Connector 577"/>
            <p:cNvCxnSpPr/>
            <p:nvPr/>
          </p:nvCxnSpPr>
          <p:spPr bwMode="auto">
            <a:xfrm flipV="1">
              <a:off x="4188288" y="3215083"/>
              <a:ext cx="0" cy="133578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8" name="Straight Connector 627"/>
            <p:cNvCxnSpPr/>
            <p:nvPr/>
          </p:nvCxnSpPr>
          <p:spPr bwMode="auto">
            <a:xfrm flipV="1">
              <a:off x="6597474" y="3210834"/>
              <a:ext cx="0" cy="133578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7" name="Straight Connector 636"/>
            <p:cNvCxnSpPr/>
            <p:nvPr/>
          </p:nvCxnSpPr>
          <p:spPr bwMode="auto">
            <a:xfrm flipV="1">
              <a:off x="8874192" y="3217000"/>
              <a:ext cx="0" cy="133578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38" name="Group 37"/>
            <p:cNvGrpSpPr/>
            <p:nvPr/>
          </p:nvGrpSpPr>
          <p:grpSpPr>
            <a:xfrm>
              <a:off x="4150611" y="4193137"/>
              <a:ext cx="4686965" cy="359646"/>
              <a:chOff x="4023626" y="2591208"/>
              <a:chExt cx="4686965" cy="970975"/>
            </a:xfrm>
          </p:grpSpPr>
          <p:cxnSp>
            <p:nvCxnSpPr>
              <p:cNvPr id="581" name="Straight Connector 580"/>
              <p:cNvCxnSpPr/>
              <p:nvPr/>
            </p:nvCxnSpPr>
            <p:spPr bwMode="auto">
              <a:xfrm flipH="1" flipV="1">
                <a:off x="4023626" y="2595458"/>
                <a:ext cx="1061" cy="96480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29" name="Straight Connector 628"/>
              <p:cNvCxnSpPr/>
              <p:nvPr/>
            </p:nvCxnSpPr>
            <p:spPr bwMode="auto">
              <a:xfrm flipH="1" flipV="1">
                <a:off x="6432812" y="2591208"/>
                <a:ext cx="1061" cy="96480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8" name="Straight Connector 637"/>
              <p:cNvCxnSpPr/>
              <p:nvPr/>
            </p:nvCxnSpPr>
            <p:spPr bwMode="auto">
              <a:xfrm flipH="1" flipV="1">
                <a:off x="8709530" y="2597374"/>
                <a:ext cx="1061" cy="964809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643" name="Picture 6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2727" y="4494041"/>
              <a:ext cx="351694" cy="344628"/>
            </a:xfrm>
            <a:prstGeom prst="rect">
              <a:avLst/>
            </a:prstGeom>
          </p:spPr>
        </p:pic>
        <p:cxnSp>
          <p:nvCxnSpPr>
            <p:cNvPr id="644" name="Straight Connector 643"/>
            <p:cNvCxnSpPr>
              <a:stCxn id="487" idx="0"/>
              <a:endCxn id="623" idx="2"/>
            </p:cNvCxnSpPr>
            <p:nvPr/>
          </p:nvCxnSpPr>
          <p:spPr bwMode="auto">
            <a:xfrm flipH="1" flipV="1">
              <a:off x="4162670" y="4833623"/>
              <a:ext cx="20440" cy="108907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7" name="Straight Connector 646"/>
            <p:cNvCxnSpPr>
              <a:stCxn id="488" idx="0"/>
              <a:endCxn id="634" idx="2"/>
            </p:cNvCxnSpPr>
            <p:nvPr/>
          </p:nvCxnSpPr>
          <p:spPr bwMode="auto">
            <a:xfrm flipH="1" flipV="1">
              <a:off x="6571856" y="4822436"/>
              <a:ext cx="20708" cy="116333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0" name="Straight Connector 649"/>
            <p:cNvCxnSpPr>
              <a:stCxn id="489" idx="0"/>
              <a:endCxn id="643" idx="2"/>
            </p:cNvCxnSpPr>
            <p:nvPr/>
          </p:nvCxnSpPr>
          <p:spPr bwMode="auto">
            <a:xfrm flipH="1" flipV="1">
              <a:off x="8848574" y="4838669"/>
              <a:ext cx="16858" cy="10010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3" name="Straight Connector 652"/>
            <p:cNvCxnSpPr/>
            <p:nvPr/>
          </p:nvCxnSpPr>
          <p:spPr bwMode="auto">
            <a:xfrm flipV="1">
              <a:off x="615348" y="2697645"/>
              <a:ext cx="172421" cy="350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56" name="TextBox 655"/>
            <p:cNvSpPr txBox="1"/>
            <p:nvPr/>
          </p:nvSpPr>
          <p:spPr>
            <a:xfrm>
              <a:off x="136474" y="2516487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dirty="0">
                  <a:solidFill>
                    <a:srgbClr val="000000"/>
                  </a:solidFill>
                  <a:latin typeface="Tahoma"/>
                </a:rPr>
                <a:t>WE</a:t>
              </a:r>
            </a:p>
          </p:txBody>
        </p:sp>
        <p:sp>
          <p:nvSpPr>
            <p:cNvPr id="190" name="Triangle 189"/>
            <p:cNvSpPr/>
            <p:nvPr/>
          </p:nvSpPr>
          <p:spPr bwMode="auto">
            <a:xfrm rot="5400000">
              <a:off x="1260464" y="2584116"/>
              <a:ext cx="299393" cy="406899"/>
            </a:xfrm>
            <a:prstGeom prst="triangl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191" name="Oval 190"/>
            <p:cNvSpPr/>
            <p:nvPr/>
          </p:nvSpPr>
          <p:spPr bwMode="auto">
            <a:xfrm>
              <a:off x="1597959" y="2743200"/>
              <a:ext cx="94648" cy="8637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304800" y="997804"/>
            <a:ext cx="1146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2400" b="1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Projeto de uma matriz de memória 2x3.</a:t>
            </a:r>
            <a:endParaRPr lang="pt-BR" sz="2400" baseline="-25000" dirty="0">
              <a:solidFill>
                <a:srgbClr val="000000"/>
              </a:solidFill>
              <a:latin typeface="Tahoma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443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Uma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Memória</a:t>
            </a:r>
            <a:r>
              <a:rPr lang="en-US" dirty="0"/>
              <a:t> 4x3 (4 </a:t>
            </a:r>
            <a:r>
              <a:rPr lang="en-US" dirty="0" err="1"/>
              <a:t>localizações</a:t>
            </a:r>
            <a:r>
              <a:rPr lang="en-US" dirty="0"/>
              <a:t> de 3 bits)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en-US" altLang="en-US" sz="180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111</a:t>
            </a:fld>
            <a:endParaRPr lang="en-US" altLang="en-US" sz="180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cxnSp>
        <p:nvCxnSpPr>
          <p:cNvPr id="105" name="Straight Connector 104"/>
          <p:cNvCxnSpPr/>
          <p:nvPr/>
        </p:nvCxnSpPr>
        <p:spPr bwMode="auto">
          <a:xfrm>
            <a:off x="3362719" y="1995259"/>
            <a:ext cx="5040284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/>
          <p:cNvCxnSpPr/>
          <p:nvPr/>
        </p:nvCxnSpPr>
        <p:spPr bwMode="auto">
          <a:xfrm>
            <a:off x="2977483" y="1798380"/>
            <a:ext cx="6627018" cy="391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3" name="TextBox 152"/>
          <p:cNvSpPr txBox="1"/>
          <p:nvPr/>
        </p:nvSpPr>
        <p:spPr>
          <a:xfrm>
            <a:off x="3335375" y="109021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ahoma"/>
              </a:rPr>
              <a:t>D</a:t>
            </a:r>
            <a:r>
              <a:rPr lang="en-US" baseline="-25000" dirty="0">
                <a:solidFill>
                  <a:srgbClr val="000000"/>
                </a:solidFill>
                <a:latin typeface="Tahoma"/>
              </a:rPr>
              <a:t>i</a:t>
            </a:r>
            <a:r>
              <a:rPr lang="en-US" dirty="0">
                <a:solidFill>
                  <a:srgbClr val="000000"/>
                </a:solidFill>
                <a:latin typeface="Tahoma"/>
              </a:rPr>
              <a:t>[2]</a:t>
            </a:r>
          </a:p>
        </p:txBody>
      </p:sp>
      <p:cxnSp>
        <p:nvCxnSpPr>
          <p:cNvPr id="237" name="Straight Connector 236"/>
          <p:cNvCxnSpPr/>
          <p:nvPr/>
        </p:nvCxnSpPr>
        <p:spPr bwMode="auto">
          <a:xfrm flipH="1">
            <a:off x="8403003" y="2340423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8" name="Straight Connector 237"/>
          <p:cNvCxnSpPr/>
          <p:nvPr/>
        </p:nvCxnSpPr>
        <p:spPr bwMode="auto">
          <a:xfrm flipV="1">
            <a:off x="8286738" y="2226534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9" name="Straight Connector 238"/>
          <p:cNvCxnSpPr/>
          <p:nvPr/>
        </p:nvCxnSpPr>
        <p:spPr bwMode="auto">
          <a:xfrm>
            <a:off x="8403004" y="1995006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5" name="Straight Connector 244"/>
          <p:cNvCxnSpPr/>
          <p:nvPr/>
        </p:nvCxnSpPr>
        <p:spPr bwMode="auto">
          <a:xfrm flipH="1">
            <a:off x="6130002" y="2340423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6" name="Straight Connector 245"/>
          <p:cNvCxnSpPr/>
          <p:nvPr/>
        </p:nvCxnSpPr>
        <p:spPr bwMode="auto">
          <a:xfrm flipV="1">
            <a:off x="6013737" y="2226534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7" name="Straight Connector 246"/>
          <p:cNvCxnSpPr/>
          <p:nvPr/>
        </p:nvCxnSpPr>
        <p:spPr bwMode="auto">
          <a:xfrm>
            <a:off x="6130003" y="1995006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4" name="TextBox 253"/>
          <p:cNvSpPr txBox="1"/>
          <p:nvPr/>
        </p:nvSpPr>
        <p:spPr>
          <a:xfrm>
            <a:off x="5720115" y="108645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ahoma"/>
              </a:rPr>
              <a:t>D</a:t>
            </a:r>
            <a:r>
              <a:rPr lang="en-US" baseline="-25000" dirty="0">
                <a:solidFill>
                  <a:srgbClr val="000000"/>
                </a:solidFill>
                <a:latin typeface="Tahoma"/>
              </a:rPr>
              <a:t>i</a:t>
            </a:r>
            <a:r>
              <a:rPr lang="en-US" dirty="0">
                <a:solidFill>
                  <a:srgbClr val="000000"/>
                </a:solidFill>
                <a:latin typeface="Tahoma"/>
              </a:rPr>
              <a:t>[1]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614302" y="1469512"/>
            <a:ext cx="4673072" cy="3891629"/>
            <a:chOff x="2090302" y="1469511"/>
            <a:chExt cx="4673072" cy="4169289"/>
          </a:xfrm>
        </p:grpSpPr>
        <p:cxnSp>
          <p:nvCxnSpPr>
            <p:cNvPr id="124" name="Straight Connector 123"/>
            <p:cNvCxnSpPr/>
            <p:nvPr/>
          </p:nvCxnSpPr>
          <p:spPr bwMode="auto">
            <a:xfrm>
              <a:off x="2090302" y="1473272"/>
              <a:ext cx="2402" cy="416552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3" name="Straight Connector 252"/>
            <p:cNvCxnSpPr/>
            <p:nvPr/>
          </p:nvCxnSpPr>
          <p:spPr bwMode="auto">
            <a:xfrm>
              <a:off x="4475042" y="1469511"/>
              <a:ext cx="2402" cy="416552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5" name="Straight Connector 254"/>
            <p:cNvCxnSpPr/>
            <p:nvPr/>
          </p:nvCxnSpPr>
          <p:spPr bwMode="auto">
            <a:xfrm>
              <a:off x="6760972" y="1469511"/>
              <a:ext cx="2402" cy="416552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56" name="TextBox 255"/>
          <p:cNvSpPr txBox="1"/>
          <p:nvPr/>
        </p:nvSpPr>
        <p:spPr>
          <a:xfrm>
            <a:off x="8006045" y="108645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ahoma"/>
              </a:rPr>
              <a:t>D</a:t>
            </a:r>
            <a:r>
              <a:rPr lang="en-US" baseline="-25000" dirty="0">
                <a:solidFill>
                  <a:srgbClr val="000000"/>
                </a:solidFill>
                <a:latin typeface="Tahoma"/>
              </a:rPr>
              <a:t>i</a:t>
            </a:r>
            <a:r>
              <a:rPr lang="en-US" dirty="0">
                <a:solidFill>
                  <a:srgbClr val="000000"/>
                </a:solidFill>
                <a:latin typeface="Tahoma"/>
              </a:rPr>
              <a:t>[0]</a:t>
            </a:r>
          </a:p>
        </p:txBody>
      </p:sp>
      <p:cxnSp>
        <p:nvCxnSpPr>
          <p:cNvPr id="257" name="Straight Connector 256"/>
          <p:cNvCxnSpPr/>
          <p:nvPr/>
        </p:nvCxnSpPr>
        <p:spPr bwMode="auto">
          <a:xfrm>
            <a:off x="3162441" y="1937510"/>
            <a:ext cx="196001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9" name="Straight Connector 258"/>
          <p:cNvCxnSpPr>
            <a:stCxn id="279" idx="2"/>
          </p:cNvCxnSpPr>
          <p:nvPr/>
        </p:nvCxnSpPr>
        <p:spPr bwMode="auto">
          <a:xfrm flipV="1">
            <a:off x="2143775" y="2050611"/>
            <a:ext cx="1105719" cy="17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1" name="Straight Connector 260"/>
          <p:cNvCxnSpPr/>
          <p:nvPr/>
        </p:nvCxnSpPr>
        <p:spPr bwMode="auto">
          <a:xfrm flipV="1">
            <a:off x="3162791" y="1800337"/>
            <a:ext cx="3558" cy="14231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Delay 103"/>
          <p:cNvSpPr/>
          <p:nvPr/>
        </p:nvSpPr>
        <p:spPr bwMode="auto">
          <a:xfrm>
            <a:off x="3247272" y="1887017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265" name="Straight Connector 264"/>
          <p:cNvCxnSpPr>
            <a:stCxn id="278" idx="6"/>
          </p:cNvCxnSpPr>
          <p:nvPr/>
        </p:nvCxnSpPr>
        <p:spPr bwMode="auto">
          <a:xfrm>
            <a:off x="2329059" y="1862308"/>
            <a:ext cx="445129" cy="27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7" name="Straight Connector 266"/>
          <p:cNvCxnSpPr/>
          <p:nvPr/>
        </p:nvCxnSpPr>
        <p:spPr bwMode="auto">
          <a:xfrm flipV="1">
            <a:off x="2488526" y="1730523"/>
            <a:ext cx="284045" cy="59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6" name="Delay 135"/>
          <p:cNvSpPr/>
          <p:nvPr/>
        </p:nvSpPr>
        <p:spPr bwMode="auto">
          <a:xfrm>
            <a:off x="2769311" y="1609886"/>
            <a:ext cx="304800" cy="36145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269" name="Straight Connector 268"/>
          <p:cNvCxnSpPr/>
          <p:nvPr/>
        </p:nvCxnSpPr>
        <p:spPr bwMode="auto">
          <a:xfrm flipH="1">
            <a:off x="2459687" y="1316183"/>
            <a:ext cx="7916" cy="353443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0" name="Straight Connector 269"/>
          <p:cNvCxnSpPr/>
          <p:nvPr/>
        </p:nvCxnSpPr>
        <p:spPr bwMode="auto">
          <a:xfrm>
            <a:off x="2273640" y="1288473"/>
            <a:ext cx="4560" cy="367831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1" name="Straight Connector 270"/>
          <p:cNvCxnSpPr/>
          <p:nvPr/>
        </p:nvCxnSpPr>
        <p:spPr bwMode="auto">
          <a:xfrm flipH="1">
            <a:off x="2187545" y="1704109"/>
            <a:ext cx="2969" cy="35021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7" name="Oval 276"/>
          <p:cNvSpPr/>
          <p:nvPr/>
        </p:nvSpPr>
        <p:spPr bwMode="auto">
          <a:xfrm>
            <a:off x="2419760" y="1682723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8" name="Oval 277"/>
          <p:cNvSpPr/>
          <p:nvPr/>
        </p:nvSpPr>
        <p:spPr bwMode="auto">
          <a:xfrm>
            <a:off x="2234410" y="1814801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9" name="Oval 278"/>
          <p:cNvSpPr/>
          <p:nvPr/>
        </p:nvSpPr>
        <p:spPr bwMode="auto">
          <a:xfrm>
            <a:off x="2143774" y="2004899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284" name="Straight Connector 283"/>
          <p:cNvCxnSpPr/>
          <p:nvPr/>
        </p:nvCxnSpPr>
        <p:spPr bwMode="auto">
          <a:xfrm>
            <a:off x="3362719" y="2979107"/>
            <a:ext cx="5040284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5" name="Straight Connector 284"/>
          <p:cNvCxnSpPr/>
          <p:nvPr/>
        </p:nvCxnSpPr>
        <p:spPr bwMode="auto">
          <a:xfrm>
            <a:off x="2977483" y="2782229"/>
            <a:ext cx="6613766" cy="72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/>
          <p:cNvCxnSpPr/>
          <p:nvPr/>
        </p:nvCxnSpPr>
        <p:spPr bwMode="auto">
          <a:xfrm flipH="1">
            <a:off x="8403003" y="3324271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/>
          <p:cNvCxnSpPr/>
          <p:nvPr/>
        </p:nvCxnSpPr>
        <p:spPr bwMode="auto">
          <a:xfrm flipV="1">
            <a:off x="8286738" y="3210382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8" name="Straight Connector 327"/>
          <p:cNvCxnSpPr/>
          <p:nvPr/>
        </p:nvCxnSpPr>
        <p:spPr bwMode="auto">
          <a:xfrm>
            <a:off x="8403004" y="2978854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/>
          <p:cNvCxnSpPr/>
          <p:nvPr/>
        </p:nvCxnSpPr>
        <p:spPr bwMode="auto">
          <a:xfrm flipH="1">
            <a:off x="6130002" y="3324271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/>
          <p:cNvCxnSpPr/>
          <p:nvPr/>
        </p:nvCxnSpPr>
        <p:spPr bwMode="auto">
          <a:xfrm flipV="1">
            <a:off x="6013737" y="3210382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/>
          <p:cNvCxnSpPr/>
          <p:nvPr/>
        </p:nvCxnSpPr>
        <p:spPr bwMode="auto">
          <a:xfrm>
            <a:off x="6130003" y="2978854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/>
          <p:cNvCxnSpPr/>
          <p:nvPr/>
        </p:nvCxnSpPr>
        <p:spPr bwMode="auto">
          <a:xfrm>
            <a:off x="3162441" y="2921358"/>
            <a:ext cx="196001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/>
          <p:cNvCxnSpPr/>
          <p:nvPr/>
        </p:nvCxnSpPr>
        <p:spPr bwMode="auto">
          <a:xfrm flipV="1">
            <a:off x="2143775" y="3034459"/>
            <a:ext cx="1105719" cy="17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/>
          <p:cNvCxnSpPr/>
          <p:nvPr/>
        </p:nvCxnSpPr>
        <p:spPr bwMode="auto">
          <a:xfrm flipV="1">
            <a:off x="3162791" y="2784185"/>
            <a:ext cx="3558" cy="14231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4" name="Delay 343"/>
          <p:cNvSpPr/>
          <p:nvPr/>
        </p:nvSpPr>
        <p:spPr bwMode="auto">
          <a:xfrm>
            <a:off x="3247272" y="2870865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45" name="Straight Connector 344"/>
          <p:cNvCxnSpPr/>
          <p:nvPr/>
        </p:nvCxnSpPr>
        <p:spPr bwMode="auto">
          <a:xfrm>
            <a:off x="2329059" y="2846156"/>
            <a:ext cx="445129" cy="27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6" name="Straight Connector 345"/>
          <p:cNvCxnSpPr/>
          <p:nvPr/>
        </p:nvCxnSpPr>
        <p:spPr bwMode="auto">
          <a:xfrm flipV="1">
            <a:off x="2488526" y="2714371"/>
            <a:ext cx="284045" cy="59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7" name="Delay 346"/>
          <p:cNvSpPr/>
          <p:nvPr/>
        </p:nvSpPr>
        <p:spPr bwMode="auto">
          <a:xfrm>
            <a:off x="2769311" y="2593734"/>
            <a:ext cx="304800" cy="36145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8" name="Oval 347"/>
          <p:cNvSpPr/>
          <p:nvPr/>
        </p:nvSpPr>
        <p:spPr bwMode="auto">
          <a:xfrm>
            <a:off x="2419760" y="2666571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9" name="Oval 348"/>
          <p:cNvSpPr/>
          <p:nvPr/>
        </p:nvSpPr>
        <p:spPr bwMode="auto">
          <a:xfrm>
            <a:off x="2234410" y="2798649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0" name="Oval 349"/>
          <p:cNvSpPr/>
          <p:nvPr/>
        </p:nvSpPr>
        <p:spPr bwMode="auto">
          <a:xfrm>
            <a:off x="2143774" y="2988747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51" name="Straight Connector 350"/>
          <p:cNvCxnSpPr/>
          <p:nvPr/>
        </p:nvCxnSpPr>
        <p:spPr bwMode="auto">
          <a:xfrm>
            <a:off x="3362719" y="4035278"/>
            <a:ext cx="5040284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/>
          <p:cNvCxnSpPr/>
          <p:nvPr/>
        </p:nvCxnSpPr>
        <p:spPr bwMode="auto">
          <a:xfrm flipV="1">
            <a:off x="2977483" y="3836505"/>
            <a:ext cx="6607140" cy="18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/>
          <p:cNvCxnSpPr/>
          <p:nvPr/>
        </p:nvCxnSpPr>
        <p:spPr bwMode="auto">
          <a:xfrm>
            <a:off x="4076225" y="4460709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/>
          <p:cNvCxnSpPr/>
          <p:nvPr/>
        </p:nvCxnSpPr>
        <p:spPr bwMode="auto">
          <a:xfrm>
            <a:off x="4076225" y="4308652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4" name="Straight Connector 363"/>
          <p:cNvCxnSpPr/>
          <p:nvPr/>
        </p:nvCxnSpPr>
        <p:spPr bwMode="auto">
          <a:xfrm>
            <a:off x="4212856" y="4286169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6" name="Straight Connector 365"/>
          <p:cNvCxnSpPr/>
          <p:nvPr/>
        </p:nvCxnSpPr>
        <p:spPr bwMode="auto">
          <a:xfrm flipV="1">
            <a:off x="4525100" y="4465042"/>
            <a:ext cx="179352" cy="54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7" name="Delay 366"/>
          <p:cNvSpPr/>
          <p:nvPr/>
        </p:nvSpPr>
        <p:spPr bwMode="auto">
          <a:xfrm>
            <a:off x="4440492" y="4264237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8" name="Delay 367"/>
          <p:cNvSpPr/>
          <p:nvPr/>
        </p:nvSpPr>
        <p:spPr bwMode="auto">
          <a:xfrm>
            <a:off x="4440492" y="4423301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69" name="Straight Connector 368"/>
          <p:cNvCxnSpPr/>
          <p:nvPr/>
        </p:nvCxnSpPr>
        <p:spPr bwMode="auto">
          <a:xfrm>
            <a:off x="4355884" y="4444784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0" name="Straight Connector 369"/>
          <p:cNvCxnSpPr/>
          <p:nvPr/>
        </p:nvCxnSpPr>
        <p:spPr bwMode="auto">
          <a:xfrm>
            <a:off x="4355884" y="4324800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1" name="Straight Connector 370"/>
          <p:cNvCxnSpPr/>
          <p:nvPr/>
        </p:nvCxnSpPr>
        <p:spPr bwMode="auto">
          <a:xfrm>
            <a:off x="4355884" y="4324801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2" name="Straight Connector 371"/>
          <p:cNvCxnSpPr/>
          <p:nvPr/>
        </p:nvCxnSpPr>
        <p:spPr bwMode="auto">
          <a:xfrm>
            <a:off x="4355884" y="4420789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3" name="Straight Connector 372"/>
          <p:cNvCxnSpPr/>
          <p:nvPr/>
        </p:nvCxnSpPr>
        <p:spPr bwMode="auto">
          <a:xfrm flipH="1" flipV="1">
            <a:off x="4355885" y="4348798"/>
            <a:ext cx="349007" cy="7199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4" name="Straight Connector 373"/>
          <p:cNvCxnSpPr/>
          <p:nvPr/>
        </p:nvCxnSpPr>
        <p:spPr bwMode="auto">
          <a:xfrm flipV="1">
            <a:off x="4355885" y="4351312"/>
            <a:ext cx="349007" cy="6947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5" name="Straight Connector 374"/>
          <p:cNvCxnSpPr/>
          <p:nvPr/>
        </p:nvCxnSpPr>
        <p:spPr bwMode="auto">
          <a:xfrm>
            <a:off x="4704891" y="4420788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6" name="Straight Connector 375"/>
          <p:cNvCxnSpPr/>
          <p:nvPr/>
        </p:nvCxnSpPr>
        <p:spPr bwMode="auto">
          <a:xfrm>
            <a:off x="4704891" y="4306010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" name="Oval 376"/>
          <p:cNvSpPr/>
          <p:nvPr/>
        </p:nvSpPr>
        <p:spPr bwMode="auto">
          <a:xfrm>
            <a:off x="4697841" y="4300804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78" name="Oval 377"/>
          <p:cNvSpPr/>
          <p:nvPr/>
        </p:nvSpPr>
        <p:spPr bwMode="auto">
          <a:xfrm>
            <a:off x="4525541" y="4300804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79" name="Oval 378"/>
          <p:cNvSpPr/>
          <p:nvPr/>
        </p:nvSpPr>
        <p:spPr bwMode="auto">
          <a:xfrm>
            <a:off x="4525839" y="4460709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80" name="Delay 379"/>
          <p:cNvSpPr/>
          <p:nvPr/>
        </p:nvSpPr>
        <p:spPr bwMode="auto">
          <a:xfrm>
            <a:off x="4114860" y="4244661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81" name="Delay 380"/>
          <p:cNvSpPr/>
          <p:nvPr/>
        </p:nvSpPr>
        <p:spPr bwMode="auto">
          <a:xfrm>
            <a:off x="4114882" y="4442009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82" name="Oval 381"/>
          <p:cNvSpPr/>
          <p:nvPr/>
        </p:nvSpPr>
        <p:spPr bwMode="auto">
          <a:xfrm>
            <a:off x="4199910" y="4281228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83" name="Oval 382"/>
          <p:cNvSpPr/>
          <p:nvPr/>
        </p:nvSpPr>
        <p:spPr bwMode="auto">
          <a:xfrm>
            <a:off x="4200230" y="4479417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84" name="Straight Connector 383"/>
          <p:cNvCxnSpPr/>
          <p:nvPr/>
        </p:nvCxnSpPr>
        <p:spPr bwMode="auto">
          <a:xfrm>
            <a:off x="4213713" y="4484265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5" name="Straight Connector 384"/>
          <p:cNvCxnSpPr/>
          <p:nvPr/>
        </p:nvCxnSpPr>
        <p:spPr bwMode="auto">
          <a:xfrm flipV="1">
            <a:off x="4076226" y="4309256"/>
            <a:ext cx="399" cy="15137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H="1">
            <a:off x="3732542" y="4380443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7" name="Oval 386"/>
          <p:cNvSpPr/>
          <p:nvPr/>
        </p:nvSpPr>
        <p:spPr bwMode="auto">
          <a:xfrm>
            <a:off x="4068863" y="4375074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88" name="Oval 387"/>
          <p:cNvSpPr/>
          <p:nvPr/>
        </p:nvSpPr>
        <p:spPr bwMode="auto">
          <a:xfrm>
            <a:off x="4100492" y="4501689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89" name="Straight Connector 388"/>
          <p:cNvCxnSpPr/>
          <p:nvPr/>
        </p:nvCxnSpPr>
        <p:spPr bwMode="auto">
          <a:xfrm flipV="1">
            <a:off x="3888901" y="4506605"/>
            <a:ext cx="211258" cy="45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V="1">
            <a:off x="3616277" y="4266554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1" name="Straight Connector 390"/>
          <p:cNvCxnSpPr/>
          <p:nvPr/>
        </p:nvCxnSpPr>
        <p:spPr bwMode="auto">
          <a:xfrm flipH="1" flipV="1">
            <a:off x="3889604" y="4267300"/>
            <a:ext cx="445" cy="2400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/>
          <p:cNvCxnSpPr/>
          <p:nvPr/>
        </p:nvCxnSpPr>
        <p:spPr bwMode="auto">
          <a:xfrm>
            <a:off x="3732543" y="4035026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3" name="Straight Connector 392"/>
          <p:cNvCxnSpPr/>
          <p:nvPr/>
        </p:nvCxnSpPr>
        <p:spPr bwMode="auto">
          <a:xfrm flipH="1">
            <a:off x="8403003" y="4380442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4" name="Straight Connector 393"/>
          <p:cNvCxnSpPr/>
          <p:nvPr/>
        </p:nvCxnSpPr>
        <p:spPr bwMode="auto">
          <a:xfrm flipV="1">
            <a:off x="8286738" y="4266553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5" name="Straight Connector 394"/>
          <p:cNvCxnSpPr/>
          <p:nvPr/>
        </p:nvCxnSpPr>
        <p:spPr bwMode="auto">
          <a:xfrm>
            <a:off x="8403004" y="4035025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0" name="Straight Connector 399"/>
          <p:cNvCxnSpPr/>
          <p:nvPr/>
        </p:nvCxnSpPr>
        <p:spPr bwMode="auto">
          <a:xfrm flipH="1">
            <a:off x="6130002" y="4380442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1" name="Straight Connector 400"/>
          <p:cNvCxnSpPr/>
          <p:nvPr/>
        </p:nvCxnSpPr>
        <p:spPr bwMode="auto">
          <a:xfrm flipV="1">
            <a:off x="6013737" y="4266553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2" name="Straight Connector 401"/>
          <p:cNvCxnSpPr/>
          <p:nvPr/>
        </p:nvCxnSpPr>
        <p:spPr bwMode="auto">
          <a:xfrm>
            <a:off x="6130003" y="4035025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8" name="Straight Connector 407"/>
          <p:cNvCxnSpPr/>
          <p:nvPr/>
        </p:nvCxnSpPr>
        <p:spPr bwMode="auto">
          <a:xfrm>
            <a:off x="3162441" y="3977529"/>
            <a:ext cx="196001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9" name="Straight Connector 408"/>
          <p:cNvCxnSpPr/>
          <p:nvPr/>
        </p:nvCxnSpPr>
        <p:spPr bwMode="auto">
          <a:xfrm flipV="1">
            <a:off x="2143775" y="4090630"/>
            <a:ext cx="1105719" cy="17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0" name="Straight Connector 409"/>
          <p:cNvCxnSpPr/>
          <p:nvPr/>
        </p:nvCxnSpPr>
        <p:spPr bwMode="auto">
          <a:xfrm flipV="1">
            <a:off x="3162791" y="3840356"/>
            <a:ext cx="3558" cy="14231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1" name="Delay 410"/>
          <p:cNvSpPr/>
          <p:nvPr/>
        </p:nvSpPr>
        <p:spPr bwMode="auto">
          <a:xfrm>
            <a:off x="3247272" y="3927036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412" name="Straight Connector 411"/>
          <p:cNvCxnSpPr/>
          <p:nvPr/>
        </p:nvCxnSpPr>
        <p:spPr bwMode="auto">
          <a:xfrm>
            <a:off x="2329059" y="3902327"/>
            <a:ext cx="445129" cy="27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3" name="Straight Connector 412"/>
          <p:cNvCxnSpPr/>
          <p:nvPr/>
        </p:nvCxnSpPr>
        <p:spPr bwMode="auto">
          <a:xfrm flipV="1">
            <a:off x="2488526" y="3770542"/>
            <a:ext cx="284045" cy="59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4" name="Delay 413"/>
          <p:cNvSpPr/>
          <p:nvPr/>
        </p:nvSpPr>
        <p:spPr bwMode="auto">
          <a:xfrm>
            <a:off x="2769311" y="3649905"/>
            <a:ext cx="304800" cy="36145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15" name="Oval 414"/>
          <p:cNvSpPr/>
          <p:nvPr/>
        </p:nvSpPr>
        <p:spPr bwMode="auto">
          <a:xfrm>
            <a:off x="2419760" y="3722742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16" name="Oval 415"/>
          <p:cNvSpPr/>
          <p:nvPr/>
        </p:nvSpPr>
        <p:spPr bwMode="auto">
          <a:xfrm>
            <a:off x="2234410" y="3854820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17" name="Oval 416"/>
          <p:cNvSpPr/>
          <p:nvPr/>
        </p:nvSpPr>
        <p:spPr bwMode="auto">
          <a:xfrm>
            <a:off x="2143774" y="4044918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418" name="Straight Connector 417"/>
          <p:cNvCxnSpPr/>
          <p:nvPr/>
        </p:nvCxnSpPr>
        <p:spPr bwMode="auto">
          <a:xfrm>
            <a:off x="3342666" y="5116001"/>
            <a:ext cx="5040284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9" name="Straight Connector 418"/>
          <p:cNvCxnSpPr/>
          <p:nvPr/>
        </p:nvCxnSpPr>
        <p:spPr bwMode="auto">
          <a:xfrm>
            <a:off x="2957430" y="4919123"/>
            <a:ext cx="6597074" cy="22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4056172" y="5541432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4056172" y="5389375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4192803" y="5366892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 flipV="1">
            <a:off x="4505047" y="5545765"/>
            <a:ext cx="179352" cy="54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4" name="Delay 433"/>
          <p:cNvSpPr/>
          <p:nvPr/>
        </p:nvSpPr>
        <p:spPr bwMode="auto">
          <a:xfrm>
            <a:off x="4420439" y="5344960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35" name="Delay 434"/>
          <p:cNvSpPr/>
          <p:nvPr/>
        </p:nvSpPr>
        <p:spPr bwMode="auto">
          <a:xfrm>
            <a:off x="4420439" y="5504024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436" name="Straight Connector 435"/>
          <p:cNvCxnSpPr/>
          <p:nvPr/>
        </p:nvCxnSpPr>
        <p:spPr bwMode="auto">
          <a:xfrm>
            <a:off x="4335831" y="5525507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7" name="Straight Connector 436"/>
          <p:cNvCxnSpPr/>
          <p:nvPr/>
        </p:nvCxnSpPr>
        <p:spPr bwMode="auto">
          <a:xfrm>
            <a:off x="4335831" y="5405523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8" name="Straight Connector 437"/>
          <p:cNvCxnSpPr/>
          <p:nvPr/>
        </p:nvCxnSpPr>
        <p:spPr bwMode="auto">
          <a:xfrm>
            <a:off x="4335831" y="5405524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9" name="Straight Connector 438"/>
          <p:cNvCxnSpPr/>
          <p:nvPr/>
        </p:nvCxnSpPr>
        <p:spPr bwMode="auto">
          <a:xfrm>
            <a:off x="4335831" y="5501512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0" name="Straight Connector 439"/>
          <p:cNvCxnSpPr/>
          <p:nvPr/>
        </p:nvCxnSpPr>
        <p:spPr bwMode="auto">
          <a:xfrm flipH="1" flipV="1">
            <a:off x="4335832" y="5429521"/>
            <a:ext cx="349007" cy="7199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1" name="Straight Connector 440"/>
          <p:cNvCxnSpPr/>
          <p:nvPr/>
        </p:nvCxnSpPr>
        <p:spPr bwMode="auto">
          <a:xfrm flipV="1">
            <a:off x="4335832" y="5432035"/>
            <a:ext cx="349007" cy="6947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2" name="Straight Connector 441"/>
          <p:cNvCxnSpPr/>
          <p:nvPr/>
        </p:nvCxnSpPr>
        <p:spPr bwMode="auto">
          <a:xfrm>
            <a:off x="4684838" y="5501511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3" name="Straight Connector 442"/>
          <p:cNvCxnSpPr/>
          <p:nvPr/>
        </p:nvCxnSpPr>
        <p:spPr bwMode="auto">
          <a:xfrm>
            <a:off x="4684838" y="5386733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4" name="Oval 443"/>
          <p:cNvSpPr/>
          <p:nvPr/>
        </p:nvSpPr>
        <p:spPr bwMode="auto">
          <a:xfrm>
            <a:off x="4677788" y="5381527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45" name="Oval 444"/>
          <p:cNvSpPr/>
          <p:nvPr/>
        </p:nvSpPr>
        <p:spPr bwMode="auto">
          <a:xfrm>
            <a:off x="4505488" y="5381527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46" name="Oval 445"/>
          <p:cNvSpPr/>
          <p:nvPr/>
        </p:nvSpPr>
        <p:spPr bwMode="auto">
          <a:xfrm>
            <a:off x="4505786" y="5541432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47" name="Delay 446"/>
          <p:cNvSpPr/>
          <p:nvPr/>
        </p:nvSpPr>
        <p:spPr bwMode="auto">
          <a:xfrm>
            <a:off x="4094807" y="5325384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48" name="Delay 447"/>
          <p:cNvSpPr/>
          <p:nvPr/>
        </p:nvSpPr>
        <p:spPr bwMode="auto">
          <a:xfrm>
            <a:off x="4094829" y="5522732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49" name="Oval 448"/>
          <p:cNvSpPr/>
          <p:nvPr/>
        </p:nvSpPr>
        <p:spPr bwMode="auto">
          <a:xfrm>
            <a:off x="4179857" y="5361951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50" name="Oval 449"/>
          <p:cNvSpPr/>
          <p:nvPr/>
        </p:nvSpPr>
        <p:spPr bwMode="auto">
          <a:xfrm>
            <a:off x="4180177" y="5560140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451" name="Straight Connector 450"/>
          <p:cNvCxnSpPr/>
          <p:nvPr/>
        </p:nvCxnSpPr>
        <p:spPr bwMode="auto">
          <a:xfrm>
            <a:off x="4193660" y="5564988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2" name="Straight Connector 451"/>
          <p:cNvCxnSpPr/>
          <p:nvPr/>
        </p:nvCxnSpPr>
        <p:spPr bwMode="auto">
          <a:xfrm flipV="1">
            <a:off x="4056173" y="5389979"/>
            <a:ext cx="399" cy="15137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3" name="Straight Connector 452"/>
          <p:cNvCxnSpPr/>
          <p:nvPr/>
        </p:nvCxnSpPr>
        <p:spPr bwMode="auto">
          <a:xfrm flipH="1">
            <a:off x="3712489" y="5461166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4" name="Oval 453"/>
          <p:cNvSpPr/>
          <p:nvPr/>
        </p:nvSpPr>
        <p:spPr bwMode="auto">
          <a:xfrm>
            <a:off x="4048810" y="5455797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55" name="Oval 454"/>
          <p:cNvSpPr/>
          <p:nvPr/>
        </p:nvSpPr>
        <p:spPr bwMode="auto">
          <a:xfrm>
            <a:off x="4080439" y="5582412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456" name="Straight Connector 455"/>
          <p:cNvCxnSpPr/>
          <p:nvPr/>
        </p:nvCxnSpPr>
        <p:spPr bwMode="auto">
          <a:xfrm flipV="1">
            <a:off x="3868848" y="5587328"/>
            <a:ext cx="211258" cy="45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7" name="Straight Connector 456"/>
          <p:cNvCxnSpPr/>
          <p:nvPr/>
        </p:nvCxnSpPr>
        <p:spPr bwMode="auto">
          <a:xfrm flipV="1">
            <a:off x="3596224" y="5347277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8" name="Straight Connector 457"/>
          <p:cNvCxnSpPr/>
          <p:nvPr/>
        </p:nvCxnSpPr>
        <p:spPr bwMode="auto">
          <a:xfrm flipH="1" flipV="1">
            <a:off x="3869551" y="5348023"/>
            <a:ext cx="445" cy="2400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3712490" y="5115749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0" name="Straight Connector 459"/>
          <p:cNvCxnSpPr/>
          <p:nvPr/>
        </p:nvCxnSpPr>
        <p:spPr bwMode="auto">
          <a:xfrm flipH="1">
            <a:off x="8382950" y="5461165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1" name="Straight Connector 460"/>
          <p:cNvCxnSpPr/>
          <p:nvPr/>
        </p:nvCxnSpPr>
        <p:spPr bwMode="auto">
          <a:xfrm flipV="1">
            <a:off x="8266685" y="5347276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2" name="Straight Connector 461"/>
          <p:cNvCxnSpPr/>
          <p:nvPr/>
        </p:nvCxnSpPr>
        <p:spPr bwMode="auto">
          <a:xfrm>
            <a:off x="8382951" y="5115748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7" name="Straight Connector 466"/>
          <p:cNvCxnSpPr/>
          <p:nvPr/>
        </p:nvCxnSpPr>
        <p:spPr bwMode="auto">
          <a:xfrm flipH="1">
            <a:off x="6109949" y="5461165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8" name="Straight Connector 467"/>
          <p:cNvCxnSpPr/>
          <p:nvPr/>
        </p:nvCxnSpPr>
        <p:spPr bwMode="auto">
          <a:xfrm flipV="1">
            <a:off x="5993684" y="5347276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9" name="Straight Connector 468"/>
          <p:cNvCxnSpPr/>
          <p:nvPr/>
        </p:nvCxnSpPr>
        <p:spPr bwMode="auto">
          <a:xfrm>
            <a:off x="6109950" y="5115748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6" name="Rectangle 105"/>
          <p:cNvSpPr/>
          <p:nvPr/>
        </p:nvSpPr>
        <p:spPr bwMode="auto">
          <a:xfrm>
            <a:off x="3826035" y="2133602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4076225" y="2420690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4076225" y="2268633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4212856" y="2246150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 flipV="1">
            <a:off x="4525100" y="2425023"/>
            <a:ext cx="179352" cy="54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Delay 10"/>
          <p:cNvSpPr/>
          <p:nvPr/>
        </p:nvSpPr>
        <p:spPr bwMode="auto">
          <a:xfrm>
            <a:off x="4440492" y="2224218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Delay 11"/>
          <p:cNvSpPr/>
          <p:nvPr/>
        </p:nvSpPr>
        <p:spPr bwMode="auto">
          <a:xfrm>
            <a:off x="4440492" y="2383282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4355884" y="2404765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4355884" y="2284781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4355884" y="2284782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4355884" y="2380770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H="1" flipV="1">
            <a:off x="4355885" y="2308779"/>
            <a:ext cx="349007" cy="7199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4355885" y="2311293"/>
            <a:ext cx="349007" cy="6947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4704891" y="2380769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4704891" y="2265991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Oval 20"/>
          <p:cNvSpPr/>
          <p:nvPr/>
        </p:nvSpPr>
        <p:spPr bwMode="auto">
          <a:xfrm>
            <a:off x="4697841" y="2260785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525541" y="2260785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525839" y="2420690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Delay 23"/>
          <p:cNvSpPr/>
          <p:nvPr/>
        </p:nvSpPr>
        <p:spPr bwMode="auto">
          <a:xfrm>
            <a:off x="4114860" y="2204642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Delay 24"/>
          <p:cNvSpPr/>
          <p:nvPr/>
        </p:nvSpPr>
        <p:spPr bwMode="auto">
          <a:xfrm>
            <a:off x="4114883" y="2401990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199910" y="2241209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4200230" y="2439398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4213713" y="2444246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4076226" y="2269237"/>
            <a:ext cx="399" cy="15137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>
            <a:stCxn id="31" idx="2"/>
          </p:cNvCxnSpPr>
          <p:nvPr/>
        </p:nvCxnSpPr>
        <p:spPr bwMode="auto">
          <a:xfrm flipH="1">
            <a:off x="3732542" y="2340424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/>
          <p:cNvSpPr/>
          <p:nvPr/>
        </p:nvSpPr>
        <p:spPr bwMode="auto">
          <a:xfrm>
            <a:off x="4068863" y="2335055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100492" y="2461670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 bwMode="auto">
          <a:xfrm flipV="1">
            <a:off x="3888901" y="2466586"/>
            <a:ext cx="211258" cy="45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flipV="1">
            <a:off x="3616277" y="2226535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flipH="1" flipV="1">
            <a:off x="3889604" y="2227281"/>
            <a:ext cx="445" cy="2400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Straight Connector 112"/>
          <p:cNvCxnSpPr/>
          <p:nvPr/>
        </p:nvCxnSpPr>
        <p:spPr bwMode="auto">
          <a:xfrm>
            <a:off x="3732543" y="1995007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5" name="Straight Connector 474"/>
          <p:cNvCxnSpPr/>
          <p:nvPr/>
        </p:nvCxnSpPr>
        <p:spPr bwMode="auto">
          <a:xfrm>
            <a:off x="3142388" y="5058252"/>
            <a:ext cx="196001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6" name="Straight Connector 475"/>
          <p:cNvCxnSpPr/>
          <p:nvPr/>
        </p:nvCxnSpPr>
        <p:spPr bwMode="auto">
          <a:xfrm flipV="1">
            <a:off x="2123722" y="5171353"/>
            <a:ext cx="1105719" cy="17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7" name="Straight Connector 476"/>
          <p:cNvCxnSpPr/>
          <p:nvPr/>
        </p:nvCxnSpPr>
        <p:spPr bwMode="auto">
          <a:xfrm flipV="1">
            <a:off x="3142738" y="4921079"/>
            <a:ext cx="3558" cy="14231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8" name="Delay 477"/>
          <p:cNvSpPr/>
          <p:nvPr/>
        </p:nvSpPr>
        <p:spPr bwMode="auto">
          <a:xfrm>
            <a:off x="3227219" y="5007759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2309006" y="4983050"/>
            <a:ext cx="445129" cy="27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 flipV="1">
            <a:off x="2468473" y="4851265"/>
            <a:ext cx="284045" cy="59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1" name="Delay 480"/>
          <p:cNvSpPr/>
          <p:nvPr/>
        </p:nvSpPr>
        <p:spPr bwMode="auto">
          <a:xfrm>
            <a:off x="2749258" y="4730628"/>
            <a:ext cx="304800" cy="36145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82" name="Oval 481"/>
          <p:cNvSpPr/>
          <p:nvPr/>
        </p:nvSpPr>
        <p:spPr bwMode="auto">
          <a:xfrm>
            <a:off x="2399707" y="4803465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83" name="Oval 482"/>
          <p:cNvSpPr/>
          <p:nvPr/>
        </p:nvSpPr>
        <p:spPr bwMode="auto">
          <a:xfrm>
            <a:off x="2214357" y="4935543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84" name="Oval 483"/>
          <p:cNvSpPr/>
          <p:nvPr/>
        </p:nvSpPr>
        <p:spPr bwMode="auto">
          <a:xfrm>
            <a:off x="2123721" y="5125641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87" name="TextBox 486"/>
          <p:cNvSpPr txBox="1"/>
          <p:nvPr/>
        </p:nvSpPr>
        <p:spPr>
          <a:xfrm>
            <a:off x="5225419" y="609976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ahoma"/>
              </a:rPr>
              <a:t>D[2]</a:t>
            </a:r>
          </a:p>
        </p:txBody>
      </p:sp>
      <p:sp>
        <p:nvSpPr>
          <p:cNvPr id="488" name="TextBox 487"/>
          <p:cNvSpPr txBox="1"/>
          <p:nvPr/>
        </p:nvSpPr>
        <p:spPr>
          <a:xfrm>
            <a:off x="7634873" y="609600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ahoma"/>
              </a:rPr>
              <a:t>D[1]</a:t>
            </a:r>
          </a:p>
        </p:txBody>
      </p:sp>
      <p:sp>
        <p:nvSpPr>
          <p:cNvPr id="489" name="TextBox 488"/>
          <p:cNvSpPr txBox="1"/>
          <p:nvPr/>
        </p:nvSpPr>
        <p:spPr>
          <a:xfrm>
            <a:off x="9907741" y="609600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ahoma"/>
              </a:rPr>
              <a:t>D[0]</a:t>
            </a:r>
          </a:p>
        </p:txBody>
      </p:sp>
      <p:sp>
        <p:nvSpPr>
          <p:cNvPr id="494" name="TextBox 493"/>
          <p:cNvSpPr txBox="1"/>
          <p:nvPr/>
        </p:nvSpPr>
        <p:spPr>
          <a:xfrm>
            <a:off x="1574974" y="910359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rgbClr val="000000"/>
                </a:solidFill>
                <a:latin typeface="Tahoma"/>
              </a:rPr>
              <a:t>Addr</a:t>
            </a:r>
            <a:r>
              <a:rPr lang="en-US" dirty="0">
                <a:solidFill>
                  <a:srgbClr val="000000"/>
                </a:solidFill>
                <a:latin typeface="Tahoma"/>
              </a:rPr>
              <a:t>[1:0]</a:t>
            </a:r>
          </a:p>
        </p:txBody>
      </p:sp>
      <p:cxnSp>
        <p:nvCxnSpPr>
          <p:cNvPr id="510" name="Straight Connector 509"/>
          <p:cNvCxnSpPr/>
          <p:nvPr/>
        </p:nvCxnSpPr>
        <p:spPr bwMode="auto">
          <a:xfrm flipV="1">
            <a:off x="3850372" y="5392736"/>
            <a:ext cx="1338927" cy="164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1" name="Straight Connector 510"/>
          <p:cNvCxnSpPr/>
          <p:nvPr/>
        </p:nvCxnSpPr>
        <p:spPr bwMode="auto">
          <a:xfrm>
            <a:off x="4873741" y="5309432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2" name="Delay 511"/>
          <p:cNvSpPr/>
          <p:nvPr/>
        </p:nvSpPr>
        <p:spPr bwMode="auto">
          <a:xfrm>
            <a:off x="4996534" y="5253273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513" name="Straight Connector 512"/>
          <p:cNvCxnSpPr/>
          <p:nvPr/>
        </p:nvCxnSpPr>
        <p:spPr bwMode="auto">
          <a:xfrm>
            <a:off x="4877460" y="4920496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4" name="Straight Connector 513"/>
          <p:cNvCxnSpPr/>
          <p:nvPr/>
        </p:nvCxnSpPr>
        <p:spPr bwMode="auto">
          <a:xfrm>
            <a:off x="6238496" y="5383740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5" name="Straight Connector 514"/>
          <p:cNvCxnSpPr/>
          <p:nvPr/>
        </p:nvCxnSpPr>
        <p:spPr bwMode="auto">
          <a:xfrm>
            <a:off x="7280447" y="5303635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6" name="Delay 515"/>
          <p:cNvSpPr/>
          <p:nvPr/>
        </p:nvSpPr>
        <p:spPr bwMode="auto">
          <a:xfrm>
            <a:off x="7403240" y="5247476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517" name="Straight Connector 516"/>
          <p:cNvCxnSpPr/>
          <p:nvPr/>
        </p:nvCxnSpPr>
        <p:spPr bwMode="auto">
          <a:xfrm>
            <a:off x="7284166" y="4914699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8" name="Straight Connector 517"/>
          <p:cNvCxnSpPr/>
          <p:nvPr/>
        </p:nvCxnSpPr>
        <p:spPr bwMode="auto">
          <a:xfrm>
            <a:off x="8577458" y="5386937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9" name="Straight Connector 518"/>
          <p:cNvCxnSpPr/>
          <p:nvPr/>
        </p:nvCxnSpPr>
        <p:spPr bwMode="auto">
          <a:xfrm>
            <a:off x="9547575" y="5306993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0" name="Delay 519"/>
          <p:cNvSpPr/>
          <p:nvPr/>
        </p:nvSpPr>
        <p:spPr bwMode="auto">
          <a:xfrm>
            <a:off x="9670368" y="5250834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521" name="Straight Connector 520"/>
          <p:cNvCxnSpPr/>
          <p:nvPr/>
        </p:nvCxnSpPr>
        <p:spPr bwMode="auto">
          <a:xfrm>
            <a:off x="9551294" y="4918057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9" name="Straight Connector 528"/>
          <p:cNvCxnSpPr/>
          <p:nvPr/>
        </p:nvCxnSpPr>
        <p:spPr bwMode="auto">
          <a:xfrm flipV="1">
            <a:off x="3881155" y="4318264"/>
            <a:ext cx="1338927" cy="164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0" name="Straight Connector 529"/>
          <p:cNvCxnSpPr/>
          <p:nvPr/>
        </p:nvCxnSpPr>
        <p:spPr bwMode="auto">
          <a:xfrm>
            <a:off x="4904524" y="423496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1" name="Delay 530"/>
          <p:cNvSpPr/>
          <p:nvPr/>
        </p:nvSpPr>
        <p:spPr bwMode="auto">
          <a:xfrm>
            <a:off x="5027317" y="4178801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532" name="Straight Connector 531"/>
          <p:cNvCxnSpPr/>
          <p:nvPr/>
        </p:nvCxnSpPr>
        <p:spPr bwMode="auto">
          <a:xfrm>
            <a:off x="4908243" y="3846024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3" name="Straight Connector 532"/>
          <p:cNvCxnSpPr/>
          <p:nvPr/>
        </p:nvCxnSpPr>
        <p:spPr bwMode="auto">
          <a:xfrm>
            <a:off x="6269279" y="4309268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4" name="Straight Connector 533"/>
          <p:cNvCxnSpPr/>
          <p:nvPr/>
        </p:nvCxnSpPr>
        <p:spPr bwMode="auto">
          <a:xfrm>
            <a:off x="7311230" y="4229163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5" name="Delay 534"/>
          <p:cNvSpPr/>
          <p:nvPr/>
        </p:nvSpPr>
        <p:spPr bwMode="auto">
          <a:xfrm>
            <a:off x="7434023" y="4173004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536" name="Straight Connector 535"/>
          <p:cNvCxnSpPr/>
          <p:nvPr/>
        </p:nvCxnSpPr>
        <p:spPr bwMode="auto">
          <a:xfrm>
            <a:off x="7314949" y="3840227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7" name="Straight Connector 536"/>
          <p:cNvCxnSpPr/>
          <p:nvPr/>
        </p:nvCxnSpPr>
        <p:spPr bwMode="auto">
          <a:xfrm>
            <a:off x="8608241" y="4312465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8" name="Straight Connector 537"/>
          <p:cNvCxnSpPr/>
          <p:nvPr/>
        </p:nvCxnSpPr>
        <p:spPr bwMode="auto">
          <a:xfrm>
            <a:off x="9578358" y="4232521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9" name="Delay 538"/>
          <p:cNvSpPr/>
          <p:nvPr/>
        </p:nvSpPr>
        <p:spPr bwMode="auto">
          <a:xfrm>
            <a:off x="9701151" y="4176362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540" name="Straight Connector 539"/>
          <p:cNvCxnSpPr/>
          <p:nvPr/>
        </p:nvCxnSpPr>
        <p:spPr bwMode="auto">
          <a:xfrm>
            <a:off x="9582077" y="3843585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1" name="Straight Connector 540"/>
          <p:cNvCxnSpPr/>
          <p:nvPr/>
        </p:nvCxnSpPr>
        <p:spPr bwMode="auto">
          <a:xfrm flipV="1">
            <a:off x="3890478" y="3251361"/>
            <a:ext cx="1338927" cy="164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2" name="Straight Connector 541"/>
          <p:cNvCxnSpPr/>
          <p:nvPr/>
        </p:nvCxnSpPr>
        <p:spPr bwMode="auto">
          <a:xfrm>
            <a:off x="4913847" y="3168057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3" name="Delay 542"/>
          <p:cNvSpPr/>
          <p:nvPr/>
        </p:nvSpPr>
        <p:spPr bwMode="auto">
          <a:xfrm>
            <a:off x="5036640" y="311189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544" name="Straight Connector 543"/>
          <p:cNvCxnSpPr/>
          <p:nvPr/>
        </p:nvCxnSpPr>
        <p:spPr bwMode="auto">
          <a:xfrm>
            <a:off x="4917566" y="2779121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5" name="Straight Connector 544"/>
          <p:cNvCxnSpPr/>
          <p:nvPr/>
        </p:nvCxnSpPr>
        <p:spPr bwMode="auto">
          <a:xfrm>
            <a:off x="6278602" y="3242365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6" name="Straight Connector 545"/>
          <p:cNvCxnSpPr/>
          <p:nvPr/>
        </p:nvCxnSpPr>
        <p:spPr bwMode="auto">
          <a:xfrm>
            <a:off x="7320553" y="316226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7" name="Delay 546"/>
          <p:cNvSpPr/>
          <p:nvPr/>
        </p:nvSpPr>
        <p:spPr bwMode="auto">
          <a:xfrm>
            <a:off x="7443346" y="3106101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548" name="Straight Connector 547"/>
          <p:cNvCxnSpPr/>
          <p:nvPr/>
        </p:nvCxnSpPr>
        <p:spPr bwMode="auto">
          <a:xfrm>
            <a:off x="7324272" y="2773324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9" name="Straight Connector 548"/>
          <p:cNvCxnSpPr/>
          <p:nvPr/>
        </p:nvCxnSpPr>
        <p:spPr bwMode="auto">
          <a:xfrm>
            <a:off x="8617564" y="3245562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0" name="Straight Connector 549"/>
          <p:cNvCxnSpPr/>
          <p:nvPr/>
        </p:nvCxnSpPr>
        <p:spPr bwMode="auto">
          <a:xfrm>
            <a:off x="9587681" y="3165618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1" name="Delay 550"/>
          <p:cNvSpPr/>
          <p:nvPr/>
        </p:nvSpPr>
        <p:spPr bwMode="auto">
          <a:xfrm>
            <a:off x="9710474" y="3109459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552" name="Straight Connector 551"/>
          <p:cNvCxnSpPr/>
          <p:nvPr/>
        </p:nvCxnSpPr>
        <p:spPr bwMode="auto">
          <a:xfrm>
            <a:off x="9591400" y="2776682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3" name="Straight Connector 552"/>
          <p:cNvCxnSpPr>
            <a:stCxn id="11" idx="3"/>
          </p:cNvCxnSpPr>
          <p:nvPr/>
        </p:nvCxnSpPr>
        <p:spPr bwMode="auto">
          <a:xfrm>
            <a:off x="4525100" y="2266499"/>
            <a:ext cx="713528" cy="420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4" name="Straight Connector 553"/>
          <p:cNvCxnSpPr/>
          <p:nvPr/>
        </p:nvCxnSpPr>
        <p:spPr bwMode="auto">
          <a:xfrm>
            <a:off x="4923071" y="2187397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5" name="Delay 554"/>
          <p:cNvSpPr/>
          <p:nvPr/>
        </p:nvSpPr>
        <p:spPr bwMode="auto">
          <a:xfrm>
            <a:off x="5045864" y="213123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556" name="Straight Connector 555"/>
          <p:cNvCxnSpPr/>
          <p:nvPr/>
        </p:nvCxnSpPr>
        <p:spPr bwMode="auto">
          <a:xfrm>
            <a:off x="4926790" y="1798461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7" name="Straight Connector 556"/>
          <p:cNvCxnSpPr/>
          <p:nvPr/>
        </p:nvCxnSpPr>
        <p:spPr bwMode="auto">
          <a:xfrm>
            <a:off x="6287826" y="2261705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8" name="Straight Connector 557"/>
          <p:cNvCxnSpPr/>
          <p:nvPr/>
        </p:nvCxnSpPr>
        <p:spPr bwMode="auto">
          <a:xfrm>
            <a:off x="7329777" y="218160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9" name="Delay 558"/>
          <p:cNvSpPr/>
          <p:nvPr/>
        </p:nvSpPr>
        <p:spPr bwMode="auto">
          <a:xfrm>
            <a:off x="7452570" y="2125441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560" name="Straight Connector 559"/>
          <p:cNvCxnSpPr/>
          <p:nvPr/>
        </p:nvCxnSpPr>
        <p:spPr bwMode="auto">
          <a:xfrm>
            <a:off x="7333496" y="1792664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1" name="Straight Connector 560"/>
          <p:cNvCxnSpPr/>
          <p:nvPr/>
        </p:nvCxnSpPr>
        <p:spPr bwMode="auto">
          <a:xfrm>
            <a:off x="8626788" y="2264902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2" name="Straight Connector 561"/>
          <p:cNvCxnSpPr/>
          <p:nvPr/>
        </p:nvCxnSpPr>
        <p:spPr bwMode="auto">
          <a:xfrm>
            <a:off x="9596905" y="2184958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3" name="Delay 562"/>
          <p:cNvSpPr/>
          <p:nvPr/>
        </p:nvSpPr>
        <p:spPr bwMode="auto">
          <a:xfrm>
            <a:off x="9719698" y="2128799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564" name="Straight Connector 563"/>
          <p:cNvCxnSpPr/>
          <p:nvPr/>
        </p:nvCxnSpPr>
        <p:spPr bwMode="auto">
          <a:xfrm>
            <a:off x="9600624" y="1796022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87" name="Group 286"/>
          <p:cNvGrpSpPr/>
          <p:nvPr/>
        </p:nvGrpSpPr>
        <p:grpSpPr>
          <a:xfrm>
            <a:off x="3616277" y="2978854"/>
            <a:ext cx="1211032" cy="552240"/>
            <a:chOff x="1485900" y="2549912"/>
            <a:chExt cx="1446187" cy="821455"/>
          </a:xfrm>
        </p:grpSpPr>
        <p:grpSp>
          <p:nvGrpSpPr>
            <p:cNvPr id="292" name="Group 291"/>
            <p:cNvGrpSpPr/>
            <p:nvPr/>
          </p:nvGrpSpPr>
          <p:grpSpPr>
            <a:xfrm>
              <a:off x="1485900" y="2549912"/>
              <a:ext cx="1308062" cy="731170"/>
              <a:chOff x="1485900" y="2549912"/>
              <a:chExt cx="1435811" cy="1076362"/>
            </a:xfrm>
          </p:grpSpPr>
          <p:grpSp>
            <p:nvGrpSpPr>
              <p:cNvPr id="293" name="Group 292"/>
              <p:cNvGrpSpPr/>
              <p:nvPr/>
            </p:nvGrpSpPr>
            <p:grpSpPr>
              <a:xfrm>
                <a:off x="1485900" y="3008963"/>
                <a:ext cx="1435811" cy="617311"/>
                <a:chOff x="-418333" y="2438400"/>
                <a:chExt cx="7892141" cy="2685534"/>
              </a:xfrm>
            </p:grpSpPr>
            <p:cxnSp>
              <p:nvCxnSpPr>
                <p:cNvPr id="295" name="Straight Connector 294"/>
                <p:cNvCxnSpPr/>
                <p:nvPr/>
              </p:nvCxnSpPr>
              <p:spPr bwMode="auto">
                <a:xfrm>
                  <a:off x="2895600" y="4496535"/>
                  <a:ext cx="304800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6" name="Straight Connector 295"/>
                <p:cNvCxnSpPr/>
                <p:nvPr/>
              </p:nvCxnSpPr>
              <p:spPr bwMode="auto">
                <a:xfrm>
                  <a:off x="2895600" y="3048000"/>
                  <a:ext cx="304800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7" name="Straight Connector 296"/>
                <p:cNvCxnSpPr/>
                <p:nvPr/>
              </p:nvCxnSpPr>
              <p:spPr bwMode="auto">
                <a:xfrm>
                  <a:off x="3880022" y="2833816"/>
                  <a:ext cx="1640132" cy="3469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9" name="Straight Connector 298"/>
                <p:cNvCxnSpPr/>
                <p:nvPr/>
              </p:nvCxnSpPr>
              <p:spPr bwMode="auto">
                <a:xfrm flipV="1">
                  <a:off x="6129755" y="4537806"/>
                  <a:ext cx="1292238" cy="5146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0" name="Delay 299"/>
                <p:cNvSpPr/>
                <p:nvPr/>
              </p:nvSpPr>
              <p:spPr bwMode="auto">
                <a:xfrm>
                  <a:off x="5520152" y="2624887"/>
                  <a:ext cx="609600" cy="805543"/>
                </a:xfrm>
                <a:prstGeom prst="flowChartDelay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defRPr/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1" name="Delay 300"/>
                <p:cNvSpPr/>
                <p:nvPr/>
              </p:nvSpPr>
              <p:spPr bwMode="auto">
                <a:xfrm>
                  <a:off x="5520154" y="4140178"/>
                  <a:ext cx="609600" cy="805543"/>
                </a:xfrm>
                <a:prstGeom prst="flowChartDelay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defRPr/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302" name="Straight Connector 301"/>
                <p:cNvCxnSpPr/>
                <p:nvPr/>
              </p:nvCxnSpPr>
              <p:spPr bwMode="auto">
                <a:xfrm>
                  <a:off x="4910554" y="4344831"/>
                  <a:ext cx="609600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3" name="Straight Connector 302"/>
                <p:cNvCxnSpPr/>
                <p:nvPr/>
              </p:nvCxnSpPr>
              <p:spPr bwMode="auto">
                <a:xfrm>
                  <a:off x="4910554" y="3201831"/>
                  <a:ext cx="609600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4" name="Straight Connector 303"/>
                <p:cNvCxnSpPr/>
                <p:nvPr/>
              </p:nvCxnSpPr>
              <p:spPr bwMode="auto">
                <a:xfrm>
                  <a:off x="4910554" y="3201831"/>
                  <a:ext cx="0" cy="228599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" name="Straight Connector 304"/>
                <p:cNvCxnSpPr/>
                <p:nvPr/>
              </p:nvCxnSpPr>
              <p:spPr bwMode="auto">
                <a:xfrm>
                  <a:off x="4910554" y="4116232"/>
                  <a:ext cx="0" cy="228599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6" name="Straight Connector 305"/>
                <p:cNvCxnSpPr/>
                <p:nvPr/>
              </p:nvCxnSpPr>
              <p:spPr bwMode="auto">
                <a:xfrm flipH="1" flipV="1">
                  <a:off x="4910554" y="3430430"/>
                  <a:ext cx="2514600" cy="685802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7" name="Straight Connector 306"/>
                <p:cNvCxnSpPr/>
                <p:nvPr/>
              </p:nvCxnSpPr>
              <p:spPr bwMode="auto">
                <a:xfrm flipV="1">
                  <a:off x="4910554" y="3454376"/>
                  <a:ext cx="2514600" cy="661855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8" name="Straight Connector 307"/>
                <p:cNvCxnSpPr/>
                <p:nvPr/>
              </p:nvCxnSpPr>
              <p:spPr bwMode="auto">
                <a:xfrm>
                  <a:off x="7425154" y="4116231"/>
                  <a:ext cx="0" cy="426718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9" name="Straight Connector 308"/>
                <p:cNvCxnSpPr/>
                <p:nvPr/>
              </p:nvCxnSpPr>
              <p:spPr bwMode="auto">
                <a:xfrm>
                  <a:off x="7425154" y="3022832"/>
                  <a:ext cx="0" cy="426718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10" name="Oval 309"/>
                <p:cNvSpPr/>
                <p:nvPr/>
              </p:nvSpPr>
              <p:spPr bwMode="auto">
                <a:xfrm>
                  <a:off x="7374354" y="2973231"/>
                  <a:ext cx="99454" cy="1022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defRPr/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1" name="Oval 310"/>
                <p:cNvSpPr/>
                <p:nvPr/>
              </p:nvSpPr>
              <p:spPr bwMode="auto">
                <a:xfrm>
                  <a:off x="6132929" y="2973231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defRPr/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2" name="Oval 311"/>
                <p:cNvSpPr/>
                <p:nvPr/>
              </p:nvSpPr>
              <p:spPr bwMode="auto">
                <a:xfrm>
                  <a:off x="6135075" y="4496535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defRPr/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3" name="Delay 312"/>
                <p:cNvSpPr/>
                <p:nvPr/>
              </p:nvSpPr>
              <p:spPr bwMode="auto">
                <a:xfrm>
                  <a:off x="3173968" y="2438400"/>
                  <a:ext cx="609600" cy="805543"/>
                </a:xfrm>
                <a:prstGeom prst="flowChartDelay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defRPr/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4" name="Delay 313"/>
                <p:cNvSpPr/>
                <p:nvPr/>
              </p:nvSpPr>
              <p:spPr bwMode="auto">
                <a:xfrm>
                  <a:off x="3174130" y="4318391"/>
                  <a:ext cx="609600" cy="805543"/>
                </a:xfrm>
                <a:prstGeom prst="flowChartDelay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defRPr/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5" name="Oval 314"/>
                <p:cNvSpPr/>
                <p:nvPr/>
              </p:nvSpPr>
              <p:spPr bwMode="auto">
                <a:xfrm>
                  <a:off x="3786746" y="2786744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defRPr/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6" name="Oval 315"/>
                <p:cNvSpPr/>
                <p:nvPr/>
              </p:nvSpPr>
              <p:spPr bwMode="auto">
                <a:xfrm>
                  <a:off x="3789051" y="4674748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defRPr/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317" name="Straight Connector 316"/>
                <p:cNvCxnSpPr/>
                <p:nvPr/>
              </p:nvCxnSpPr>
              <p:spPr bwMode="auto">
                <a:xfrm>
                  <a:off x="3886200" y="4720931"/>
                  <a:ext cx="1640132" cy="3469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8" name="Straight Connector 317"/>
                <p:cNvCxnSpPr/>
                <p:nvPr/>
              </p:nvCxnSpPr>
              <p:spPr bwMode="auto">
                <a:xfrm flipV="1">
                  <a:off x="2895600" y="3053751"/>
                  <a:ext cx="2875" cy="144205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9" name="Straight Connector 318"/>
                <p:cNvCxnSpPr>
                  <a:stCxn id="313" idx="2"/>
                </p:cNvCxnSpPr>
                <p:nvPr/>
              </p:nvCxnSpPr>
              <p:spPr bwMode="auto">
                <a:xfrm flipH="1">
                  <a:off x="419356" y="3731897"/>
                  <a:ext cx="2423196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20" name="Oval 319"/>
                <p:cNvSpPr/>
                <p:nvPr/>
              </p:nvSpPr>
              <p:spPr bwMode="auto">
                <a:xfrm>
                  <a:off x="2842550" y="3680750"/>
                  <a:ext cx="99454" cy="1022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defRPr/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1" name="Oval 320"/>
                <p:cNvSpPr/>
                <p:nvPr/>
              </p:nvSpPr>
              <p:spPr bwMode="auto">
                <a:xfrm>
                  <a:off x="3070440" y="4886924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defRPr/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322" name="Straight Connector 321"/>
                <p:cNvCxnSpPr/>
                <p:nvPr/>
              </p:nvCxnSpPr>
              <p:spPr bwMode="auto">
                <a:xfrm flipV="1">
                  <a:off x="1545931" y="4933750"/>
                  <a:ext cx="1522119" cy="4322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3" name="Straight Connector 322"/>
                <p:cNvCxnSpPr/>
                <p:nvPr/>
              </p:nvCxnSpPr>
              <p:spPr bwMode="auto">
                <a:xfrm flipV="1">
                  <a:off x="-418333" y="2646948"/>
                  <a:ext cx="3609108" cy="1366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4" name="Straight Connector 323"/>
                <p:cNvCxnSpPr/>
                <p:nvPr/>
              </p:nvCxnSpPr>
              <p:spPr bwMode="auto">
                <a:xfrm flipH="1" flipV="1">
                  <a:off x="1550984" y="2654061"/>
                  <a:ext cx="3208" cy="2286802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94" name="Straight Connector 293"/>
              <p:cNvCxnSpPr/>
              <p:nvPr/>
            </p:nvCxnSpPr>
            <p:spPr bwMode="auto">
              <a:xfrm>
                <a:off x="1638300" y="2549912"/>
                <a:ext cx="4233" cy="75773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91" name="Rectangle 290"/>
            <p:cNvSpPr/>
            <p:nvPr/>
          </p:nvSpPr>
          <p:spPr bwMode="auto">
            <a:xfrm>
              <a:off x="1736388" y="2756071"/>
              <a:ext cx="1195699" cy="615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39" name="Rectangle 338"/>
          <p:cNvSpPr/>
          <p:nvPr/>
        </p:nvSpPr>
        <p:spPr bwMode="auto">
          <a:xfrm>
            <a:off x="8496496" y="3117449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0" name="Rectangle 339"/>
          <p:cNvSpPr/>
          <p:nvPr/>
        </p:nvSpPr>
        <p:spPr bwMode="auto">
          <a:xfrm>
            <a:off x="6223495" y="3117449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9" name="Rectangle 358"/>
          <p:cNvSpPr/>
          <p:nvPr/>
        </p:nvSpPr>
        <p:spPr bwMode="auto">
          <a:xfrm>
            <a:off x="3826035" y="417362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06" name="Rectangle 405"/>
          <p:cNvSpPr/>
          <p:nvPr/>
        </p:nvSpPr>
        <p:spPr bwMode="auto">
          <a:xfrm>
            <a:off x="8496496" y="417362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07" name="Rectangle 406"/>
          <p:cNvSpPr/>
          <p:nvPr/>
        </p:nvSpPr>
        <p:spPr bwMode="auto">
          <a:xfrm>
            <a:off x="6223495" y="417362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26" name="Rectangle 425"/>
          <p:cNvSpPr/>
          <p:nvPr/>
        </p:nvSpPr>
        <p:spPr bwMode="auto">
          <a:xfrm>
            <a:off x="3805982" y="5254344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73" name="Rectangle 472"/>
          <p:cNvSpPr/>
          <p:nvPr/>
        </p:nvSpPr>
        <p:spPr bwMode="auto">
          <a:xfrm>
            <a:off x="8476443" y="5254343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74" name="Rectangle 473"/>
          <p:cNvSpPr/>
          <p:nvPr/>
        </p:nvSpPr>
        <p:spPr bwMode="auto">
          <a:xfrm>
            <a:off x="6203442" y="5254343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35" name="Rectangle 234"/>
          <p:cNvSpPr/>
          <p:nvPr/>
        </p:nvSpPr>
        <p:spPr bwMode="auto">
          <a:xfrm>
            <a:off x="8496496" y="213360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3" name="Rectangle 242"/>
          <p:cNvSpPr/>
          <p:nvPr/>
        </p:nvSpPr>
        <p:spPr bwMode="auto">
          <a:xfrm>
            <a:off x="6223495" y="213360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570" name="Straight Connector 569"/>
          <p:cNvCxnSpPr>
            <a:stCxn id="555" idx="3"/>
          </p:cNvCxnSpPr>
          <p:nvPr/>
        </p:nvCxnSpPr>
        <p:spPr bwMode="auto">
          <a:xfrm flipV="1">
            <a:off x="5270650" y="2239226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5" name="Straight Connector 574"/>
          <p:cNvCxnSpPr>
            <a:stCxn id="543" idx="3"/>
          </p:cNvCxnSpPr>
          <p:nvPr/>
        </p:nvCxnSpPr>
        <p:spPr bwMode="auto">
          <a:xfrm flipV="1">
            <a:off x="5261427" y="3215540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8" name="Straight Connector 577"/>
          <p:cNvCxnSpPr/>
          <p:nvPr/>
        </p:nvCxnSpPr>
        <p:spPr bwMode="auto">
          <a:xfrm flipV="1">
            <a:off x="5585303" y="2231421"/>
            <a:ext cx="0" cy="351664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1" name="Straight Connector 580"/>
          <p:cNvCxnSpPr/>
          <p:nvPr/>
        </p:nvCxnSpPr>
        <p:spPr bwMode="auto">
          <a:xfrm flipH="1" flipV="1">
            <a:off x="5547627" y="3208067"/>
            <a:ext cx="1061" cy="254000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8" name="Straight Connector 587"/>
          <p:cNvCxnSpPr>
            <a:stCxn id="531" idx="3"/>
          </p:cNvCxnSpPr>
          <p:nvPr/>
        </p:nvCxnSpPr>
        <p:spPr bwMode="auto">
          <a:xfrm flipV="1">
            <a:off x="5252103" y="4284519"/>
            <a:ext cx="253110" cy="227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1" name="Straight Connector 590"/>
          <p:cNvCxnSpPr/>
          <p:nvPr/>
        </p:nvCxnSpPr>
        <p:spPr bwMode="auto">
          <a:xfrm flipH="1" flipV="1">
            <a:off x="5504851" y="4287513"/>
            <a:ext cx="1791" cy="146055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6" name="Straight Connector 595"/>
          <p:cNvCxnSpPr>
            <a:stCxn id="512" idx="3"/>
          </p:cNvCxnSpPr>
          <p:nvPr/>
        </p:nvCxnSpPr>
        <p:spPr bwMode="auto">
          <a:xfrm flipV="1">
            <a:off x="5221320" y="5358245"/>
            <a:ext cx="249256" cy="301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9" name="Straight Connector 598"/>
          <p:cNvCxnSpPr/>
          <p:nvPr/>
        </p:nvCxnSpPr>
        <p:spPr bwMode="auto">
          <a:xfrm flipH="1">
            <a:off x="5467113" y="5362285"/>
            <a:ext cx="2352" cy="3873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23" name="Picture 6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96" y="5646226"/>
            <a:ext cx="351694" cy="344628"/>
          </a:xfrm>
          <a:prstGeom prst="rect">
            <a:avLst/>
          </a:prstGeom>
        </p:spPr>
      </p:pic>
      <p:cxnSp>
        <p:nvCxnSpPr>
          <p:cNvPr id="626" name="Straight Connector 625"/>
          <p:cNvCxnSpPr/>
          <p:nvPr/>
        </p:nvCxnSpPr>
        <p:spPr bwMode="auto">
          <a:xfrm flipV="1">
            <a:off x="7679836" y="2228039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7" name="Straight Connector 626"/>
          <p:cNvCxnSpPr/>
          <p:nvPr/>
        </p:nvCxnSpPr>
        <p:spPr bwMode="auto">
          <a:xfrm flipV="1">
            <a:off x="7670613" y="3204353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8" name="Straight Connector 627"/>
          <p:cNvCxnSpPr/>
          <p:nvPr/>
        </p:nvCxnSpPr>
        <p:spPr bwMode="auto">
          <a:xfrm flipV="1">
            <a:off x="7994489" y="2220234"/>
            <a:ext cx="0" cy="351664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9" name="Straight Connector 628"/>
          <p:cNvCxnSpPr/>
          <p:nvPr/>
        </p:nvCxnSpPr>
        <p:spPr bwMode="auto">
          <a:xfrm flipH="1" flipV="1">
            <a:off x="7956813" y="3196880"/>
            <a:ext cx="1061" cy="254000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0" name="Straight Connector 629"/>
          <p:cNvCxnSpPr/>
          <p:nvPr/>
        </p:nvCxnSpPr>
        <p:spPr bwMode="auto">
          <a:xfrm flipV="1">
            <a:off x="7661289" y="4273332"/>
            <a:ext cx="253110" cy="227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1" name="Straight Connector 630"/>
          <p:cNvCxnSpPr/>
          <p:nvPr/>
        </p:nvCxnSpPr>
        <p:spPr bwMode="auto">
          <a:xfrm flipH="1" flipV="1">
            <a:off x="7914037" y="4276326"/>
            <a:ext cx="1791" cy="146055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2" name="Straight Connector 631"/>
          <p:cNvCxnSpPr/>
          <p:nvPr/>
        </p:nvCxnSpPr>
        <p:spPr bwMode="auto">
          <a:xfrm flipV="1">
            <a:off x="7630506" y="5347058"/>
            <a:ext cx="249256" cy="301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3" name="Straight Connector 632"/>
          <p:cNvCxnSpPr/>
          <p:nvPr/>
        </p:nvCxnSpPr>
        <p:spPr bwMode="auto">
          <a:xfrm flipH="1">
            <a:off x="7876299" y="5351098"/>
            <a:ext cx="2352" cy="3873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34" name="Picture 6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682" y="5635039"/>
            <a:ext cx="351694" cy="344628"/>
          </a:xfrm>
          <a:prstGeom prst="rect">
            <a:avLst/>
          </a:prstGeom>
        </p:spPr>
      </p:pic>
      <p:cxnSp>
        <p:nvCxnSpPr>
          <p:cNvPr id="635" name="Straight Connector 634"/>
          <p:cNvCxnSpPr/>
          <p:nvPr/>
        </p:nvCxnSpPr>
        <p:spPr bwMode="auto">
          <a:xfrm flipV="1">
            <a:off x="9956554" y="2244272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6" name="Straight Connector 635"/>
          <p:cNvCxnSpPr/>
          <p:nvPr/>
        </p:nvCxnSpPr>
        <p:spPr bwMode="auto">
          <a:xfrm flipV="1">
            <a:off x="9947331" y="3220586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7" name="Straight Connector 636"/>
          <p:cNvCxnSpPr/>
          <p:nvPr/>
        </p:nvCxnSpPr>
        <p:spPr bwMode="auto">
          <a:xfrm flipV="1">
            <a:off x="10271207" y="2236467"/>
            <a:ext cx="0" cy="351664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8" name="Straight Connector 637"/>
          <p:cNvCxnSpPr/>
          <p:nvPr/>
        </p:nvCxnSpPr>
        <p:spPr bwMode="auto">
          <a:xfrm flipH="1" flipV="1">
            <a:off x="10233531" y="3213113"/>
            <a:ext cx="1061" cy="254000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9" name="Straight Connector 638"/>
          <p:cNvCxnSpPr/>
          <p:nvPr/>
        </p:nvCxnSpPr>
        <p:spPr bwMode="auto">
          <a:xfrm flipV="1">
            <a:off x="9938007" y="4289565"/>
            <a:ext cx="253110" cy="227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0" name="Straight Connector 639"/>
          <p:cNvCxnSpPr/>
          <p:nvPr/>
        </p:nvCxnSpPr>
        <p:spPr bwMode="auto">
          <a:xfrm flipH="1" flipV="1">
            <a:off x="10190755" y="4292559"/>
            <a:ext cx="1791" cy="146055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1" name="Straight Connector 640"/>
          <p:cNvCxnSpPr/>
          <p:nvPr/>
        </p:nvCxnSpPr>
        <p:spPr bwMode="auto">
          <a:xfrm flipV="1">
            <a:off x="9907224" y="5363291"/>
            <a:ext cx="249256" cy="301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2" name="Straight Connector 641"/>
          <p:cNvCxnSpPr/>
          <p:nvPr/>
        </p:nvCxnSpPr>
        <p:spPr bwMode="auto">
          <a:xfrm flipH="1">
            <a:off x="10153017" y="5367331"/>
            <a:ext cx="2352" cy="3873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43" name="Picture 6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400" y="5651272"/>
            <a:ext cx="351694" cy="344628"/>
          </a:xfrm>
          <a:prstGeom prst="rect">
            <a:avLst/>
          </a:prstGeom>
        </p:spPr>
      </p:pic>
      <p:cxnSp>
        <p:nvCxnSpPr>
          <p:cNvPr id="644" name="Straight Connector 643"/>
          <p:cNvCxnSpPr>
            <a:cxnSpLocks/>
            <a:stCxn id="487" idx="0"/>
            <a:endCxn id="623" idx="2"/>
          </p:cNvCxnSpPr>
          <p:nvPr/>
        </p:nvCxnSpPr>
        <p:spPr bwMode="auto">
          <a:xfrm flipH="1" flipV="1">
            <a:off x="5527343" y="5990854"/>
            <a:ext cx="20440" cy="1089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7" name="Straight Connector 646"/>
          <p:cNvCxnSpPr>
            <a:stCxn id="488" idx="0"/>
            <a:endCxn id="634" idx="2"/>
          </p:cNvCxnSpPr>
          <p:nvPr/>
        </p:nvCxnSpPr>
        <p:spPr bwMode="auto">
          <a:xfrm flipH="1" flipV="1">
            <a:off x="7936529" y="5979668"/>
            <a:ext cx="20708" cy="11633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0" name="Straight Connector 649"/>
          <p:cNvCxnSpPr>
            <a:stCxn id="489" idx="0"/>
            <a:endCxn id="643" idx="2"/>
          </p:cNvCxnSpPr>
          <p:nvPr/>
        </p:nvCxnSpPr>
        <p:spPr bwMode="auto">
          <a:xfrm flipH="1" flipV="1">
            <a:off x="10213247" y="5995900"/>
            <a:ext cx="16858" cy="10010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3" name="Straight Connector 652"/>
          <p:cNvCxnSpPr/>
          <p:nvPr/>
        </p:nvCxnSpPr>
        <p:spPr bwMode="auto">
          <a:xfrm flipV="1">
            <a:off x="2012364" y="1707045"/>
            <a:ext cx="172421" cy="350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6" name="TextBox 655"/>
          <p:cNvSpPr txBox="1"/>
          <p:nvPr/>
        </p:nvSpPr>
        <p:spPr>
          <a:xfrm>
            <a:off x="1533489" y="1525887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ahoma"/>
              </a:rPr>
              <a:t>WE</a:t>
            </a:r>
          </a:p>
        </p:txBody>
      </p:sp>
      <p:sp>
        <p:nvSpPr>
          <p:cNvPr id="325" name="Oval 324"/>
          <p:cNvSpPr/>
          <p:nvPr/>
        </p:nvSpPr>
        <p:spPr bwMode="auto">
          <a:xfrm>
            <a:off x="2670959" y="1680539"/>
            <a:ext cx="94648" cy="9501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29" name="Oval 328"/>
          <p:cNvSpPr/>
          <p:nvPr/>
        </p:nvSpPr>
        <p:spPr bwMode="auto">
          <a:xfrm>
            <a:off x="2670749" y="1811940"/>
            <a:ext cx="94648" cy="9501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30" name="Oval 329"/>
          <p:cNvSpPr/>
          <p:nvPr/>
        </p:nvSpPr>
        <p:spPr bwMode="auto">
          <a:xfrm>
            <a:off x="2669658" y="2798649"/>
            <a:ext cx="94648" cy="9501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31" name="Oval 330"/>
          <p:cNvSpPr/>
          <p:nvPr/>
        </p:nvSpPr>
        <p:spPr bwMode="auto">
          <a:xfrm>
            <a:off x="2669214" y="3723975"/>
            <a:ext cx="94648" cy="9501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282037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ctangle 355"/>
          <p:cNvSpPr/>
          <p:nvPr/>
        </p:nvSpPr>
        <p:spPr bwMode="auto">
          <a:xfrm>
            <a:off x="9656331" y="2093853"/>
            <a:ext cx="773995" cy="394398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55" name="Rectangle 354"/>
          <p:cNvSpPr/>
          <p:nvPr/>
        </p:nvSpPr>
        <p:spPr bwMode="auto">
          <a:xfrm>
            <a:off x="7378988" y="2099911"/>
            <a:ext cx="773995" cy="394398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38" name="Rectangle 337"/>
          <p:cNvSpPr/>
          <p:nvPr/>
        </p:nvSpPr>
        <p:spPr bwMode="auto">
          <a:xfrm>
            <a:off x="4933990" y="2099911"/>
            <a:ext cx="903914" cy="394398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32" name="Rectangle 331"/>
          <p:cNvSpPr/>
          <p:nvPr/>
        </p:nvSpPr>
        <p:spPr bwMode="auto">
          <a:xfrm>
            <a:off x="2565743" y="1557917"/>
            <a:ext cx="616449" cy="37457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46601"/>
          </a:xfrm>
        </p:spPr>
        <p:txBody>
          <a:bodyPr/>
          <a:lstStyle/>
          <a:p>
            <a:r>
              <a:rPr lang="en-US" dirty="0"/>
              <a:t> Uma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Memória</a:t>
            </a:r>
            <a:r>
              <a:rPr lang="en-US" dirty="0"/>
              <a:t> 4x3 (4 </a:t>
            </a:r>
            <a:r>
              <a:rPr lang="en-US" dirty="0" err="1"/>
              <a:t>localizações</a:t>
            </a:r>
            <a:r>
              <a:rPr lang="en-US" dirty="0"/>
              <a:t> de 3 bits)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112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cxnSp>
        <p:nvCxnSpPr>
          <p:cNvPr id="105" name="Straight Connector 104"/>
          <p:cNvCxnSpPr/>
          <p:nvPr/>
        </p:nvCxnSpPr>
        <p:spPr bwMode="auto">
          <a:xfrm>
            <a:off x="3362719" y="1995259"/>
            <a:ext cx="5040284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/>
          <p:cNvCxnSpPr/>
          <p:nvPr/>
        </p:nvCxnSpPr>
        <p:spPr bwMode="auto">
          <a:xfrm>
            <a:off x="2977483" y="1798380"/>
            <a:ext cx="6627018" cy="391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3" name="TextBox 152"/>
          <p:cNvSpPr txBox="1"/>
          <p:nvPr/>
        </p:nvSpPr>
        <p:spPr>
          <a:xfrm>
            <a:off x="3335375" y="109021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000000"/>
                </a:solidFill>
                <a:latin typeface="Tahoma"/>
              </a:rPr>
              <a:t>D</a:t>
            </a:r>
            <a:r>
              <a:rPr lang="pt-BR" baseline="-25000" dirty="0">
                <a:solidFill>
                  <a:srgbClr val="000000"/>
                </a:solidFill>
                <a:latin typeface="Tahoma"/>
              </a:rPr>
              <a:t>i</a:t>
            </a:r>
            <a:r>
              <a:rPr lang="pt-BR" dirty="0">
                <a:solidFill>
                  <a:srgbClr val="000000"/>
                </a:solidFill>
                <a:latin typeface="Tahoma"/>
              </a:rPr>
              <a:t>[2]</a:t>
            </a:r>
          </a:p>
        </p:txBody>
      </p:sp>
      <p:cxnSp>
        <p:nvCxnSpPr>
          <p:cNvPr id="237" name="Straight Connector 236"/>
          <p:cNvCxnSpPr/>
          <p:nvPr/>
        </p:nvCxnSpPr>
        <p:spPr bwMode="auto">
          <a:xfrm flipH="1">
            <a:off x="8403003" y="2340423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8" name="Straight Connector 237"/>
          <p:cNvCxnSpPr/>
          <p:nvPr/>
        </p:nvCxnSpPr>
        <p:spPr bwMode="auto">
          <a:xfrm flipV="1">
            <a:off x="8286738" y="2226534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9" name="Straight Connector 238"/>
          <p:cNvCxnSpPr/>
          <p:nvPr/>
        </p:nvCxnSpPr>
        <p:spPr bwMode="auto">
          <a:xfrm>
            <a:off x="8403004" y="1995006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5" name="Straight Connector 244"/>
          <p:cNvCxnSpPr/>
          <p:nvPr/>
        </p:nvCxnSpPr>
        <p:spPr bwMode="auto">
          <a:xfrm flipH="1">
            <a:off x="6130002" y="2340423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6" name="Straight Connector 245"/>
          <p:cNvCxnSpPr/>
          <p:nvPr/>
        </p:nvCxnSpPr>
        <p:spPr bwMode="auto">
          <a:xfrm flipV="1">
            <a:off x="6013737" y="2226534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7" name="Straight Connector 246"/>
          <p:cNvCxnSpPr/>
          <p:nvPr/>
        </p:nvCxnSpPr>
        <p:spPr bwMode="auto">
          <a:xfrm>
            <a:off x="6130003" y="1995006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4" name="TextBox 253"/>
          <p:cNvSpPr txBox="1"/>
          <p:nvPr/>
        </p:nvSpPr>
        <p:spPr>
          <a:xfrm>
            <a:off x="5720115" y="108645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000000"/>
                </a:solidFill>
                <a:latin typeface="Tahoma"/>
              </a:rPr>
              <a:t>D</a:t>
            </a:r>
            <a:r>
              <a:rPr lang="pt-BR" baseline="-25000" dirty="0">
                <a:solidFill>
                  <a:srgbClr val="000000"/>
                </a:solidFill>
                <a:latin typeface="Tahoma"/>
              </a:rPr>
              <a:t>i</a:t>
            </a:r>
            <a:r>
              <a:rPr lang="pt-BR" dirty="0">
                <a:solidFill>
                  <a:srgbClr val="000000"/>
                </a:solidFill>
                <a:latin typeface="Tahoma"/>
              </a:rPr>
              <a:t>[1]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614302" y="1469512"/>
            <a:ext cx="4673072" cy="3891629"/>
            <a:chOff x="2090302" y="1469511"/>
            <a:chExt cx="4673072" cy="4169289"/>
          </a:xfrm>
        </p:grpSpPr>
        <p:cxnSp>
          <p:nvCxnSpPr>
            <p:cNvPr id="124" name="Straight Connector 123"/>
            <p:cNvCxnSpPr/>
            <p:nvPr/>
          </p:nvCxnSpPr>
          <p:spPr bwMode="auto">
            <a:xfrm>
              <a:off x="2090302" y="1473272"/>
              <a:ext cx="2402" cy="416552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3" name="Straight Connector 252"/>
            <p:cNvCxnSpPr/>
            <p:nvPr/>
          </p:nvCxnSpPr>
          <p:spPr bwMode="auto">
            <a:xfrm>
              <a:off x="4475042" y="1469511"/>
              <a:ext cx="2402" cy="416552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5" name="Straight Connector 254"/>
            <p:cNvCxnSpPr/>
            <p:nvPr/>
          </p:nvCxnSpPr>
          <p:spPr bwMode="auto">
            <a:xfrm>
              <a:off x="6760972" y="1469511"/>
              <a:ext cx="2402" cy="416552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56" name="TextBox 255"/>
          <p:cNvSpPr txBox="1"/>
          <p:nvPr/>
        </p:nvSpPr>
        <p:spPr>
          <a:xfrm>
            <a:off x="8006045" y="108645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000000"/>
                </a:solidFill>
                <a:latin typeface="Tahoma"/>
              </a:rPr>
              <a:t>D</a:t>
            </a:r>
            <a:r>
              <a:rPr lang="pt-BR" baseline="-25000" dirty="0">
                <a:solidFill>
                  <a:srgbClr val="000000"/>
                </a:solidFill>
                <a:latin typeface="Tahoma"/>
              </a:rPr>
              <a:t>i</a:t>
            </a:r>
            <a:r>
              <a:rPr lang="pt-BR" dirty="0">
                <a:solidFill>
                  <a:srgbClr val="000000"/>
                </a:solidFill>
                <a:latin typeface="Tahoma"/>
              </a:rPr>
              <a:t>[0]</a:t>
            </a:r>
          </a:p>
        </p:txBody>
      </p:sp>
      <p:cxnSp>
        <p:nvCxnSpPr>
          <p:cNvPr id="257" name="Straight Connector 256"/>
          <p:cNvCxnSpPr/>
          <p:nvPr/>
        </p:nvCxnSpPr>
        <p:spPr bwMode="auto">
          <a:xfrm>
            <a:off x="3162441" y="1937510"/>
            <a:ext cx="196001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9" name="Straight Connector 258"/>
          <p:cNvCxnSpPr>
            <a:stCxn id="279" idx="2"/>
          </p:cNvCxnSpPr>
          <p:nvPr/>
        </p:nvCxnSpPr>
        <p:spPr bwMode="auto">
          <a:xfrm flipV="1">
            <a:off x="2143775" y="2050611"/>
            <a:ext cx="1105719" cy="17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1" name="Straight Connector 260"/>
          <p:cNvCxnSpPr/>
          <p:nvPr/>
        </p:nvCxnSpPr>
        <p:spPr bwMode="auto">
          <a:xfrm flipV="1">
            <a:off x="3162791" y="1800337"/>
            <a:ext cx="3558" cy="14231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Delay 103"/>
          <p:cNvSpPr/>
          <p:nvPr/>
        </p:nvSpPr>
        <p:spPr bwMode="auto">
          <a:xfrm>
            <a:off x="3247272" y="1887017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265" name="Straight Connector 264"/>
          <p:cNvCxnSpPr>
            <a:stCxn id="278" idx="6"/>
          </p:cNvCxnSpPr>
          <p:nvPr/>
        </p:nvCxnSpPr>
        <p:spPr bwMode="auto">
          <a:xfrm>
            <a:off x="2329059" y="1862308"/>
            <a:ext cx="445129" cy="27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7" name="Straight Connector 266"/>
          <p:cNvCxnSpPr/>
          <p:nvPr/>
        </p:nvCxnSpPr>
        <p:spPr bwMode="auto">
          <a:xfrm flipV="1">
            <a:off x="2488526" y="1730523"/>
            <a:ext cx="284045" cy="59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6" name="Delay 135"/>
          <p:cNvSpPr/>
          <p:nvPr/>
        </p:nvSpPr>
        <p:spPr bwMode="auto">
          <a:xfrm>
            <a:off x="2769311" y="1609886"/>
            <a:ext cx="304800" cy="36145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269" name="Straight Connector 268"/>
          <p:cNvCxnSpPr/>
          <p:nvPr/>
        </p:nvCxnSpPr>
        <p:spPr bwMode="auto">
          <a:xfrm flipH="1">
            <a:off x="2459687" y="1316183"/>
            <a:ext cx="7916" cy="353443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0" name="Straight Connector 269"/>
          <p:cNvCxnSpPr/>
          <p:nvPr/>
        </p:nvCxnSpPr>
        <p:spPr bwMode="auto">
          <a:xfrm>
            <a:off x="2273640" y="1288473"/>
            <a:ext cx="4560" cy="367831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1" name="Straight Connector 270"/>
          <p:cNvCxnSpPr/>
          <p:nvPr/>
        </p:nvCxnSpPr>
        <p:spPr bwMode="auto">
          <a:xfrm flipH="1">
            <a:off x="2187545" y="1704109"/>
            <a:ext cx="2969" cy="35021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7" name="Oval 276"/>
          <p:cNvSpPr/>
          <p:nvPr/>
        </p:nvSpPr>
        <p:spPr bwMode="auto">
          <a:xfrm>
            <a:off x="2419760" y="1682723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78" name="Oval 277"/>
          <p:cNvSpPr/>
          <p:nvPr/>
        </p:nvSpPr>
        <p:spPr bwMode="auto">
          <a:xfrm>
            <a:off x="2234410" y="1814801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79" name="Oval 278"/>
          <p:cNvSpPr/>
          <p:nvPr/>
        </p:nvSpPr>
        <p:spPr bwMode="auto">
          <a:xfrm>
            <a:off x="2143774" y="2004899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284" name="Straight Connector 283"/>
          <p:cNvCxnSpPr/>
          <p:nvPr/>
        </p:nvCxnSpPr>
        <p:spPr bwMode="auto">
          <a:xfrm>
            <a:off x="3362719" y="2979107"/>
            <a:ext cx="5040284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5" name="Straight Connector 284"/>
          <p:cNvCxnSpPr/>
          <p:nvPr/>
        </p:nvCxnSpPr>
        <p:spPr bwMode="auto">
          <a:xfrm>
            <a:off x="2977483" y="2782229"/>
            <a:ext cx="6613766" cy="72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6" name="Straight Connector 325"/>
          <p:cNvCxnSpPr/>
          <p:nvPr/>
        </p:nvCxnSpPr>
        <p:spPr bwMode="auto">
          <a:xfrm flipH="1">
            <a:off x="8403003" y="3324271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7" name="Straight Connector 326"/>
          <p:cNvCxnSpPr/>
          <p:nvPr/>
        </p:nvCxnSpPr>
        <p:spPr bwMode="auto">
          <a:xfrm flipV="1">
            <a:off x="8286738" y="3210382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8" name="Straight Connector 327"/>
          <p:cNvCxnSpPr/>
          <p:nvPr/>
        </p:nvCxnSpPr>
        <p:spPr bwMode="auto">
          <a:xfrm>
            <a:off x="8403004" y="2978854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3" name="Straight Connector 332"/>
          <p:cNvCxnSpPr/>
          <p:nvPr/>
        </p:nvCxnSpPr>
        <p:spPr bwMode="auto">
          <a:xfrm flipH="1">
            <a:off x="6130002" y="3324271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/>
          <p:cNvCxnSpPr/>
          <p:nvPr/>
        </p:nvCxnSpPr>
        <p:spPr bwMode="auto">
          <a:xfrm flipV="1">
            <a:off x="6013737" y="3210382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5" name="Straight Connector 334"/>
          <p:cNvCxnSpPr/>
          <p:nvPr/>
        </p:nvCxnSpPr>
        <p:spPr bwMode="auto">
          <a:xfrm>
            <a:off x="6130003" y="2978854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1" name="Straight Connector 340"/>
          <p:cNvCxnSpPr/>
          <p:nvPr/>
        </p:nvCxnSpPr>
        <p:spPr bwMode="auto">
          <a:xfrm>
            <a:off x="3162441" y="2921358"/>
            <a:ext cx="196001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2" name="Straight Connector 341"/>
          <p:cNvCxnSpPr/>
          <p:nvPr/>
        </p:nvCxnSpPr>
        <p:spPr bwMode="auto">
          <a:xfrm flipV="1">
            <a:off x="2143775" y="3034459"/>
            <a:ext cx="1105719" cy="17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3" name="Straight Connector 342"/>
          <p:cNvCxnSpPr/>
          <p:nvPr/>
        </p:nvCxnSpPr>
        <p:spPr bwMode="auto">
          <a:xfrm flipV="1">
            <a:off x="3162791" y="2784185"/>
            <a:ext cx="3558" cy="14231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4" name="Delay 343"/>
          <p:cNvSpPr/>
          <p:nvPr/>
        </p:nvSpPr>
        <p:spPr bwMode="auto">
          <a:xfrm>
            <a:off x="3247272" y="2870865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345" name="Straight Connector 344"/>
          <p:cNvCxnSpPr/>
          <p:nvPr/>
        </p:nvCxnSpPr>
        <p:spPr bwMode="auto">
          <a:xfrm>
            <a:off x="2329059" y="2846156"/>
            <a:ext cx="445129" cy="27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6" name="Straight Connector 345"/>
          <p:cNvCxnSpPr/>
          <p:nvPr/>
        </p:nvCxnSpPr>
        <p:spPr bwMode="auto">
          <a:xfrm flipV="1">
            <a:off x="2488526" y="2714371"/>
            <a:ext cx="284045" cy="59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7" name="Delay 346"/>
          <p:cNvSpPr/>
          <p:nvPr/>
        </p:nvSpPr>
        <p:spPr bwMode="auto">
          <a:xfrm>
            <a:off x="2769311" y="2593734"/>
            <a:ext cx="304800" cy="36145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48" name="Oval 347"/>
          <p:cNvSpPr/>
          <p:nvPr/>
        </p:nvSpPr>
        <p:spPr bwMode="auto">
          <a:xfrm>
            <a:off x="2419760" y="2666571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49" name="Oval 348"/>
          <p:cNvSpPr/>
          <p:nvPr/>
        </p:nvSpPr>
        <p:spPr bwMode="auto">
          <a:xfrm>
            <a:off x="2234410" y="2798649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50" name="Oval 349"/>
          <p:cNvSpPr/>
          <p:nvPr/>
        </p:nvSpPr>
        <p:spPr bwMode="auto">
          <a:xfrm>
            <a:off x="2143774" y="2988747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351" name="Straight Connector 350"/>
          <p:cNvCxnSpPr/>
          <p:nvPr/>
        </p:nvCxnSpPr>
        <p:spPr bwMode="auto">
          <a:xfrm>
            <a:off x="3362719" y="4035278"/>
            <a:ext cx="5040284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2" name="Straight Connector 351"/>
          <p:cNvCxnSpPr/>
          <p:nvPr/>
        </p:nvCxnSpPr>
        <p:spPr bwMode="auto">
          <a:xfrm flipV="1">
            <a:off x="2977483" y="3836505"/>
            <a:ext cx="6607140" cy="18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2" name="Straight Connector 361"/>
          <p:cNvCxnSpPr/>
          <p:nvPr/>
        </p:nvCxnSpPr>
        <p:spPr bwMode="auto">
          <a:xfrm>
            <a:off x="4076225" y="4460709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3" name="Straight Connector 362"/>
          <p:cNvCxnSpPr/>
          <p:nvPr/>
        </p:nvCxnSpPr>
        <p:spPr bwMode="auto">
          <a:xfrm>
            <a:off x="4076225" y="4308652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4" name="Straight Connector 363"/>
          <p:cNvCxnSpPr/>
          <p:nvPr/>
        </p:nvCxnSpPr>
        <p:spPr bwMode="auto">
          <a:xfrm>
            <a:off x="4212856" y="4286169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6" name="Straight Connector 365"/>
          <p:cNvCxnSpPr/>
          <p:nvPr/>
        </p:nvCxnSpPr>
        <p:spPr bwMode="auto">
          <a:xfrm flipV="1">
            <a:off x="4525100" y="4465042"/>
            <a:ext cx="179352" cy="54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7" name="Delay 366"/>
          <p:cNvSpPr/>
          <p:nvPr/>
        </p:nvSpPr>
        <p:spPr bwMode="auto">
          <a:xfrm>
            <a:off x="4440492" y="4264237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68" name="Delay 367"/>
          <p:cNvSpPr/>
          <p:nvPr/>
        </p:nvSpPr>
        <p:spPr bwMode="auto">
          <a:xfrm>
            <a:off x="4440492" y="4423301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369" name="Straight Connector 368"/>
          <p:cNvCxnSpPr/>
          <p:nvPr/>
        </p:nvCxnSpPr>
        <p:spPr bwMode="auto">
          <a:xfrm>
            <a:off x="4355884" y="4444784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0" name="Straight Connector 369"/>
          <p:cNvCxnSpPr/>
          <p:nvPr/>
        </p:nvCxnSpPr>
        <p:spPr bwMode="auto">
          <a:xfrm>
            <a:off x="4355884" y="4324800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1" name="Straight Connector 370"/>
          <p:cNvCxnSpPr/>
          <p:nvPr/>
        </p:nvCxnSpPr>
        <p:spPr bwMode="auto">
          <a:xfrm>
            <a:off x="4355884" y="4324801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2" name="Straight Connector 371"/>
          <p:cNvCxnSpPr/>
          <p:nvPr/>
        </p:nvCxnSpPr>
        <p:spPr bwMode="auto">
          <a:xfrm>
            <a:off x="4355884" y="4420789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3" name="Straight Connector 372"/>
          <p:cNvCxnSpPr/>
          <p:nvPr/>
        </p:nvCxnSpPr>
        <p:spPr bwMode="auto">
          <a:xfrm flipH="1" flipV="1">
            <a:off x="4355885" y="4348798"/>
            <a:ext cx="349007" cy="7199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4" name="Straight Connector 373"/>
          <p:cNvCxnSpPr/>
          <p:nvPr/>
        </p:nvCxnSpPr>
        <p:spPr bwMode="auto">
          <a:xfrm flipV="1">
            <a:off x="4355885" y="4351312"/>
            <a:ext cx="349007" cy="6947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5" name="Straight Connector 374"/>
          <p:cNvCxnSpPr/>
          <p:nvPr/>
        </p:nvCxnSpPr>
        <p:spPr bwMode="auto">
          <a:xfrm>
            <a:off x="4704891" y="4420788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6" name="Straight Connector 375"/>
          <p:cNvCxnSpPr/>
          <p:nvPr/>
        </p:nvCxnSpPr>
        <p:spPr bwMode="auto">
          <a:xfrm>
            <a:off x="4704891" y="4306010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7" name="Oval 376"/>
          <p:cNvSpPr/>
          <p:nvPr/>
        </p:nvSpPr>
        <p:spPr bwMode="auto">
          <a:xfrm>
            <a:off x="4697841" y="4300804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78" name="Oval 377"/>
          <p:cNvSpPr/>
          <p:nvPr/>
        </p:nvSpPr>
        <p:spPr bwMode="auto">
          <a:xfrm>
            <a:off x="4525541" y="4300804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79" name="Oval 378"/>
          <p:cNvSpPr/>
          <p:nvPr/>
        </p:nvSpPr>
        <p:spPr bwMode="auto">
          <a:xfrm>
            <a:off x="4525839" y="4460709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80" name="Delay 379"/>
          <p:cNvSpPr/>
          <p:nvPr/>
        </p:nvSpPr>
        <p:spPr bwMode="auto">
          <a:xfrm>
            <a:off x="4114860" y="4244661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81" name="Delay 380"/>
          <p:cNvSpPr/>
          <p:nvPr/>
        </p:nvSpPr>
        <p:spPr bwMode="auto">
          <a:xfrm>
            <a:off x="4114882" y="4442009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82" name="Oval 381"/>
          <p:cNvSpPr/>
          <p:nvPr/>
        </p:nvSpPr>
        <p:spPr bwMode="auto">
          <a:xfrm>
            <a:off x="4199910" y="4281228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83" name="Oval 382"/>
          <p:cNvSpPr/>
          <p:nvPr/>
        </p:nvSpPr>
        <p:spPr bwMode="auto">
          <a:xfrm>
            <a:off x="4200230" y="4479417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384" name="Straight Connector 383"/>
          <p:cNvCxnSpPr/>
          <p:nvPr/>
        </p:nvCxnSpPr>
        <p:spPr bwMode="auto">
          <a:xfrm>
            <a:off x="4213713" y="4484265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5" name="Straight Connector 384"/>
          <p:cNvCxnSpPr/>
          <p:nvPr/>
        </p:nvCxnSpPr>
        <p:spPr bwMode="auto">
          <a:xfrm flipV="1">
            <a:off x="4076226" y="4309256"/>
            <a:ext cx="399" cy="15137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6" name="Straight Connector 385"/>
          <p:cNvCxnSpPr/>
          <p:nvPr/>
        </p:nvCxnSpPr>
        <p:spPr bwMode="auto">
          <a:xfrm flipH="1">
            <a:off x="3732542" y="4380443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7" name="Oval 386"/>
          <p:cNvSpPr/>
          <p:nvPr/>
        </p:nvSpPr>
        <p:spPr bwMode="auto">
          <a:xfrm>
            <a:off x="4068863" y="4375074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88" name="Oval 387"/>
          <p:cNvSpPr/>
          <p:nvPr/>
        </p:nvSpPr>
        <p:spPr bwMode="auto">
          <a:xfrm>
            <a:off x="4100492" y="4501689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389" name="Straight Connector 388"/>
          <p:cNvCxnSpPr/>
          <p:nvPr/>
        </p:nvCxnSpPr>
        <p:spPr bwMode="auto">
          <a:xfrm flipV="1">
            <a:off x="3888901" y="4506605"/>
            <a:ext cx="211258" cy="45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/>
          <p:nvPr/>
        </p:nvCxnSpPr>
        <p:spPr bwMode="auto">
          <a:xfrm flipV="1">
            <a:off x="3616277" y="4266554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1" name="Straight Connector 390"/>
          <p:cNvCxnSpPr/>
          <p:nvPr/>
        </p:nvCxnSpPr>
        <p:spPr bwMode="auto">
          <a:xfrm flipH="1" flipV="1">
            <a:off x="3889604" y="4267300"/>
            <a:ext cx="445" cy="2400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1" name="Straight Connector 360"/>
          <p:cNvCxnSpPr/>
          <p:nvPr/>
        </p:nvCxnSpPr>
        <p:spPr bwMode="auto">
          <a:xfrm>
            <a:off x="3732543" y="4035026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3" name="Straight Connector 392"/>
          <p:cNvCxnSpPr/>
          <p:nvPr/>
        </p:nvCxnSpPr>
        <p:spPr bwMode="auto">
          <a:xfrm flipH="1">
            <a:off x="8403003" y="4380442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4" name="Straight Connector 393"/>
          <p:cNvCxnSpPr/>
          <p:nvPr/>
        </p:nvCxnSpPr>
        <p:spPr bwMode="auto">
          <a:xfrm flipV="1">
            <a:off x="8286738" y="4266553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5" name="Straight Connector 394"/>
          <p:cNvCxnSpPr/>
          <p:nvPr/>
        </p:nvCxnSpPr>
        <p:spPr bwMode="auto">
          <a:xfrm>
            <a:off x="8403004" y="4035025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0" name="Straight Connector 399"/>
          <p:cNvCxnSpPr/>
          <p:nvPr/>
        </p:nvCxnSpPr>
        <p:spPr bwMode="auto">
          <a:xfrm flipH="1">
            <a:off x="6130002" y="4380442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1" name="Straight Connector 400"/>
          <p:cNvCxnSpPr/>
          <p:nvPr/>
        </p:nvCxnSpPr>
        <p:spPr bwMode="auto">
          <a:xfrm flipV="1">
            <a:off x="6013737" y="4266553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2" name="Straight Connector 401"/>
          <p:cNvCxnSpPr/>
          <p:nvPr/>
        </p:nvCxnSpPr>
        <p:spPr bwMode="auto">
          <a:xfrm>
            <a:off x="6130003" y="4035025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8" name="Straight Connector 407"/>
          <p:cNvCxnSpPr/>
          <p:nvPr/>
        </p:nvCxnSpPr>
        <p:spPr bwMode="auto">
          <a:xfrm>
            <a:off x="3162441" y="3977529"/>
            <a:ext cx="196001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9" name="Straight Connector 408"/>
          <p:cNvCxnSpPr/>
          <p:nvPr/>
        </p:nvCxnSpPr>
        <p:spPr bwMode="auto">
          <a:xfrm flipV="1">
            <a:off x="2143775" y="4090630"/>
            <a:ext cx="1105719" cy="17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0" name="Straight Connector 409"/>
          <p:cNvCxnSpPr/>
          <p:nvPr/>
        </p:nvCxnSpPr>
        <p:spPr bwMode="auto">
          <a:xfrm flipV="1">
            <a:off x="3162791" y="3840356"/>
            <a:ext cx="3558" cy="14231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1" name="Delay 410"/>
          <p:cNvSpPr/>
          <p:nvPr/>
        </p:nvSpPr>
        <p:spPr bwMode="auto">
          <a:xfrm>
            <a:off x="3247272" y="3927036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412" name="Straight Connector 411"/>
          <p:cNvCxnSpPr/>
          <p:nvPr/>
        </p:nvCxnSpPr>
        <p:spPr bwMode="auto">
          <a:xfrm>
            <a:off x="2329059" y="3902327"/>
            <a:ext cx="445129" cy="27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3" name="Straight Connector 412"/>
          <p:cNvCxnSpPr/>
          <p:nvPr/>
        </p:nvCxnSpPr>
        <p:spPr bwMode="auto">
          <a:xfrm flipV="1">
            <a:off x="2488526" y="3770542"/>
            <a:ext cx="284045" cy="59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4" name="Delay 413"/>
          <p:cNvSpPr/>
          <p:nvPr/>
        </p:nvSpPr>
        <p:spPr bwMode="auto">
          <a:xfrm>
            <a:off x="2769311" y="3649905"/>
            <a:ext cx="304800" cy="36145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15" name="Oval 414"/>
          <p:cNvSpPr/>
          <p:nvPr/>
        </p:nvSpPr>
        <p:spPr bwMode="auto">
          <a:xfrm>
            <a:off x="2419760" y="3722742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16" name="Oval 415"/>
          <p:cNvSpPr/>
          <p:nvPr/>
        </p:nvSpPr>
        <p:spPr bwMode="auto">
          <a:xfrm>
            <a:off x="2234410" y="3854820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17" name="Oval 416"/>
          <p:cNvSpPr/>
          <p:nvPr/>
        </p:nvSpPr>
        <p:spPr bwMode="auto">
          <a:xfrm>
            <a:off x="2143774" y="4044918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418" name="Straight Connector 417"/>
          <p:cNvCxnSpPr/>
          <p:nvPr/>
        </p:nvCxnSpPr>
        <p:spPr bwMode="auto">
          <a:xfrm>
            <a:off x="3342666" y="5116001"/>
            <a:ext cx="5040284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9" name="Straight Connector 418"/>
          <p:cNvCxnSpPr/>
          <p:nvPr/>
        </p:nvCxnSpPr>
        <p:spPr bwMode="auto">
          <a:xfrm>
            <a:off x="2957430" y="4919123"/>
            <a:ext cx="6597074" cy="22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9" name="Straight Connector 428"/>
          <p:cNvCxnSpPr/>
          <p:nvPr/>
        </p:nvCxnSpPr>
        <p:spPr bwMode="auto">
          <a:xfrm>
            <a:off x="4056172" y="5541432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0" name="Straight Connector 429"/>
          <p:cNvCxnSpPr/>
          <p:nvPr/>
        </p:nvCxnSpPr>
        <p:spPr bwMode="auto">
          <a:xfrm>
            <a:off x="4056172" y="5389375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1" name="Straight Connector 430"/>
          <p:cNvCxnSpPr/>
          <p:nvPr/>
        </p:nvCxnSpPr>
        <p:spPr bwMode="auto">
          <a:xfrm>
            <a:off x="4192803" y="5366892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3" name="Straight Connector 432"/>
          <p:cNvCxnSpPr/>
          <p:nvPr/>
        </p:nvCxnSpPr>
        <p:spPr bwMode="auto">
          <a:xfrm flipV="1">
            <a:off x="4505047" y="5545765"/>
            <a:ext cx="179352" cy="54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4" name="Delay 433"/>
          <p:cNvSpPr/>
          <p:nvPr/>
        </p:nvSpPr>
        <p:spPr bwMode="auto">
          <a:xfrm>
            <a:off x="4420439" y="5344960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35" name="Delay 434"/>
          <p:cNvSpPr/>
          <p:nvPr/>
        </p:nvSpPr>
        <p:spPr bwMode="auto">
          <a:xfrm>
            <a:off x="4420439" y="5504024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436" name="Straight Connector 435"/>
          <p:cNvCxnSpPr/>
          <p:nvPr/>
        </p:nvCxnSpPr>
        <p:spPr bwMode="auto">
          <a:xfrm>
            <a:off x="4335831" y="5525507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7" name="Straight Connector 436"/>
          <p:cNvCxnSpPr/>
          <p:nvPr/>
        </p:nvCxnSpPr>
        <p:spPr bwMode="auto">
          <a:xfrm>
            <a:off x="4335831" y="5405523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8" name="Straight Connector 437"/>
          <p:cNvCxnSpPr/>
          <p:nvPr/>
        </p:nvCxnSpPr>
        <p:spPr bwMode="auto">
          <a:xfrm>
            <a:off x="4335831" y="5405524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9" name="Straight Connector 438"/>
          <p:cNvCxnSpPr/>
          <p:nvPr/>
        </p:nvCxnSpPr>
        <p:spPr bwMode="auto">
          <a:xfrm>
            <a:off x="4335831" y="5501512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0" name="Straight Connector 439"/>
          <p:cNvCxnSpPr/>
          <p:nvPr/>
        </p:nvCxnSpPr>
        <p:spPr bwMode="auto">
          <a:xfrm flipH="1" flipV="1">
            <a:off x="4335832" y="5429521"/>
            <a:ext cx="349007" cy="7199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1" name="Straight Connector 440"/>
          <p:cNvCxnSpPr/>
          <p:nvPr/>
        </p:nvCxnSpPr>
        <p:spPr bwMode="auto">
          <a:xfrm flipV="1">
            <a:off x="4335832" y="5432035"/>
            <a:ext cx="349007" cy="6947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2" name="Straight Connector 441"/>
          <p:cNvCxnSpPr/>
          <p:nvPr/>
        </p:nvCxnSpPr>
        <p:spPr bwMode="auto">
          <a:xfrm>
            <a:off x="4684838" y="5501511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3" name="Straight Connector 442"/>
          <p:cNvCxnSpPr/>
          <p:nvPr/>
        </p:nvCxnSpPr>
        <p:spPr bwMode="auto">
          <a:xfrm>
            <a:off x="4684838" y="5386733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4" name="Oval 443"/>
          <p:cNvSpPr/>
          <p:nvPr/>
        </p:nvSpPr>
        <p:spPr bwMode="auto">
          <a:xfrm>
            <a:off x="4677788" y="5381527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45" name="Oval 444"/>
          <p:cNvSpPr/>
          <p:nvPr/>
        </p:nvSpPr>
        <p:spPr bwMode="auto">
          <a:xfrm>
            <a:off x="4505488" y="5381527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46" name="Oval 445"/>
          <p:cNvSpPr/>
          <p:nvPr/>
        </p:nvSpPr>
        <p:spPr bwMode="auto">
          <a:xfrm>
            <a:off x="4505786" y="5541432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47" name="Delay 446"/>
          <p:cNvSpPr/>
          <p:nvPr/>
        </p:nvSpPr>
        <p:spPr bwMode="auto">
          <a:xfrm>
            <a:off x="4094807" y="5325384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48" name="Delay 447"/>
          <p:cNvSpPr/>
          <p:nvPr/>
        </p:nvSpPr>
        <p:spPr bwMode="auto">
          <a:xfrm>
            <a:off x="4094829" y="5522732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49" name="Oval 448"/>
          <p:cNvSpPr/>
          <p:nvPr/>
        </p:nvSpPr>
        <p:spPr bwMode="auto">
          <a:xfrm>
            <a:off x="4179857" y="5361951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50" name="Oval 449"/>
          <p:cNvSpPr/>
          <p:nvPr/>
        </p:nvSpPr>
        <p:spPr bwMode="auto">
          <a:xfrm>
            <a:off x="4180177" y="5560140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451" name="Straight Connector 450"/>
          <p:cNvCxnSpPr/>
          <p:nvPr/>
        </p:nvCxnSpPr>
        <p:spPr bwMode="auto">
          <a:xfrm>
            <a:off x="4193660" y="5564988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2" name="Straight Connector 451"/>
          <p:cNvCxnSpPr/>
          <p:nvPr/>
        </p:nvCxnSpPr>
        <p:spPr bwMode="auto">
          <a:xfrm flipV="1">
            <a:off x="4056173" y="5389979"/>
            <a:ext cx="399" cy="15137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3" name="Straight Connector 452"/>
          <p:cNvCxnSpPr/>
          <p:nvPr/>
        </p:nvCxnSpPr>
        <p:spPr bwMode="auto">
          <a:xfrm flipH="1">
            <a:off x="3712489" y="5461166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4" name="Oval 453"/>
          <p:cNvSpPr/>
          <p:nvPr/>
        </p:nvSpPr>
        <p:spPr bwMode="auto">
          <a:xfrm>
            <a:off x="4048810" y="5455797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55" name="Oval 454"/>
          <p:cNvSpPr/>
          <p:nvPr/>
        </p:nvSpPr>
        <p:spPr bwMode="auto">
          <a:xfrm>
            <a:off x="4080439" y="5582412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456" name="Straight Connector 455"/>
          <p:cNvCxnSpPr/>
          <p:nvPr/>
        </p:nvCxnSpPr>
        <p:spPr bwMode="auto">
          <a:xfrm flipV="1">
            <a:off x="3868848" y="5587328"/>
            <a:ext cx="211258" cy="45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7" name="Straight Connector 456"/>
          <p:cNvCxnSpPr/>
          <p:nvPr/>
        </p:nvCxnSpPr>
        <p:spPr bwMode="auto">
          <a:xfrm flipV="1">
            <a:off x="3596224" y="5347277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8" name="Straight Connector 457"/>
          <p:cNvCxnSpPr/>
          <p:nvPr/>
        </p:nvCxnSpPr>
        <p:spPr bwMode="auto">
          <a:xfrm flipH="1" flipV="1">
            <a:off x="3869551" y="5348023"/>
            <a:ext cx="445" cy="2400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8" name="Straight Connector 427"/>
          <p:cNvCxnSpPr/>
          <p:nvPr/>
        </p:nvCxnSpPr>
        <p:spPr bwMode="auto">
          <a:xfrm>
            <a:off x="3712490" y="5115749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0" name="Straight Connector 459"/>
          <p:cNvCxnSpPr/>
          <p:nvPr/>
        </p:nvCxnSpPr>
        <p:spPr bwMode="auto">
          <a:xfrm flipH="1">
            <a:off x="8382950" y="5461165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1" name="Straight Connector 460"/>
          <p:cNvCxnSpPr/>
          <p:nvPr/>
        </p:nvCxnSpPr>
        <p:spPr bwMode="auto">
          <a:xfrm flipV="1">
            <a:off x="8266685" y="5347276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2" name="Straight Connector 461"/>
          <p:cNvCxnSpPr/>
          <p:nvPr/>
        </p:nvCxnSpPr>
        <p:spPr bwMode="auto">
          <a:xfrm>
            <a:off x="8382951" y="5115748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7" name="Straight Connector 466"/>
          <p:cNvCxnSpPr/>
          <p:nvPr/>
        </p:nvCxnSpPr>
        <p:spPr bwMode="auto">
          <a:xfrm flipH="1">
            <a:off x="6109949" y="5461165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8" name="Straight Connector 467"/>
          <p:cNvCxnSpPr/>
          <p:nvPr/>
        </p:nvCxnSpPr>
        <p:spPr bwMode="auto">
          <a:xfrm flipV="1">
            <a:off x="5993684" y="5347276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9" name="Straight Connector 468"/>
          <p:cNvCxnSpPr/>
          <p:nvPr/>
        </p:nvCxnSpPr>
        <p:spPr bwMode="auto">
          <a:xfrm>
            <a:off x="6109950" y="5115748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6" name="Rectangle 105"/>
          <p:cNvSpPr/>
          <p:nvPr/>
        </p:nvSpPr>
        <p:spPr bwMode="auto">
          <a:xfrm>
            <a:off x="3826035" y="2133602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4076225" y="2420690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4076225" y="2268633"/>
            <a:ext cx="42304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4212856" y="2246150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 flipV="1">
            <a:off x="4525100" y="2425023"/>
            <a:ext cx="179352" cy="54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Delay 10"/>
          <p:cNvSpPr/>
          <p:nvPr/>
        </p:nvSpPr>
        <p:spPr bwMode="auto">
          <a:xfrm>
            <a:off x="4440492" y="2224218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2" name="Delay 11"/>
          <p:cNvSpPr/>
          <p:nvPr/>
        </p:nvSpPr>
        <p:spPr bwMode="auto">
          <a:xfrm>
            <a:off x="4440492" y="2383282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4355884" y="2404765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4355884" y="2284781"/>
            <a:ext cx="84608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4355884" y="2284782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4355884" y="2380770"/>
            <a:ext cx="0" cy="2399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H="1" flipV="1">
            <a:off x="4355885" y="2308779"/>
            <a:ext cx="349007" cy="7199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4355885" y="2311293"/>
            <a:ext cx="349007" cy="6947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4704891" y="2380769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4704891" y="2265991"/>
            <a:ext cx="0" cy="4479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Oval 20"/>
          <p:cNvSpPr/>
          <p:nvPr/>
        </p:nvSpPr>
        <p:spPr bwMode="auto">
          <a:xfrm>
            <a:off x="4697841" y="2260785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525541" y="2260785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525839" y="2420690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4" name="Delay 23"/>
          <p:cNvSpPr/>
          <p:nvPr/>
        </p:nvSpPr>
        <p:spPr bwMode="auto">
          <a:xfrm>
            <a:off x="4114860" y="2204642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5" name="Delay 24"/>
          <p:cNvSpPr/>
          <p:nvPr/>
        </p:nvSpPr>
        <p:spPr bwMode="auto">
          <a:xfrm>
            <a:off x="4114883" y="2401990"/>
            <a:ext cx="84608" cy="8456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199910" y="2241209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4200230" y="2439398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4213713" y="2444246"/>
            <a:ext cx="227637" cy="36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4076226" y="2269237"/>
            <a:ext cx="399" cy="15137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>
            <a:stCxn id="31" idx="2"/>
          </p:cNvCxnSpPr>
          <p:nvPr/>
        </p:nvCxnSpPr>
        <p:spPr bwMode="auto">
          <a:xfrm flipH="1">
            <a:off x="3732542" y="2340424"/>
            <a:ext cx="33632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/>
          <p:cNvSpPr/>
          <p:nvPr/>
        </p:nvSpPr>
        <p:spPr bwMode="auto">
          <a:xfrm>
            <a:off x="4068863" y="2335055"/>
            <a:ext cx="13803" cy="1073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100492" y="2461670"/>
            <a:ext cx="13803" cy="1073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 bwMode="auto">
          <a:xfrm flipV="1">
            <a:off x="3888901" y="2466586"/>
            <a:ext cx="211258" cy="454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flipV="1">
            <a:off x="3616277" y="2226535"/>
            <a:ext cx="500916" cy="14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flipH="1" flipV="1">
            <a:off x="3889604" y="2227281"/>
            <a:ext cx="445" cy="2400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Straight Connector 112"/>
          <p:cNvCxnSpPr/>
          <p:nvPr/>
        </p:nvCxnSpPr>
        <p:spPr bwMode="auto">
          <a:xfrm>
            <a:off x="3732543" y="1995007"/>
            <a:ext cx="3229" cy="34603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5" name="Straight Connector 474"/>
          <p:cNvCxnSpPr/>
          <p:nvPr/>
        </p:nvCxnSpPr>
        <p:spPr bwMode="auto">
          <a:xfrm>
            <a:off x="3142388" y="5058252"/>
            <a:ext cx="196001" cy="118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6" name="Straight Connector 475"/>
          <p:cNvCxnSpPr/>
          <p:nvPr/>
        </p:nvCxnSpPr>
        <p:spPr bwMode="auto">
          <a:xfrm flipV="1">
            <a:off x="2123722" y="5171353"/>
            <a:ext cx="1105719" cy="179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7" name="Straight Connector 476"/>
          <p:cNvCxnSpPr/>
          <p:nvPr/>
        </p:nvCxnSpPr>
        <p:spPr bwMode="auto">
          <a:xfrm flipV="1">
            <a:off x="3142738" y="4921079"/>
            <a:ext cx="3558" cy="14231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8" name="Delay 477"/>
          <p:cNvSpPr/>
          <p:nvPr/>
        </p:nvSpPr>
        <p:spPr bwMode="auto">
          <a:xfrm>
            <a:off x="3227219" y="5007759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479" name="Straight Connector 478"/>
          <p:cNvCxnSpPr/>
          <p:nvPr/>
        </p:nvCxnSpPr>
        <p:spPr bwMode="auto">
          <a:xfrm>
            <a:off x="2309006" y="4983050"/>
            <a:ext cx="445129" cy="27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0" name="Straight Connector 479"/>
          <p:cNvCxnSpPr/>
          <p:nvPr/>
        </p:nvCxnSpPr>
        <p:spPr bwMode="auto">
          <a:xfrm flipV="1">
            <a:off x="2468473" y="4851265"/>
            <a:ext cx="284045" cy="59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1" name="Delay 480"/>
          <p:cNvSpPr/>
          <p:nvPr/>
        </p:nvSpPr>
        <p:spPr bwMode="auto">
          <a:xfrm>
            <a:off x="2749258" y="4730628"/>
            <a:ext cx="304800" cy="361450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82" name="Oval 481"/>
          <p:cNvSpPr/>
          <p:nvPr/>
        </p:nvSpPr>
        <p:spPr bwMode="auto">
          <a:xfrm>
            <a:off x="2399707" y="4803465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83" name="Oval 482"/>
          <p:cNvSpPr/>
          <p:nvPr/>
        </p:nvSpPr>
        <p:spPr bwMode="auto">
          <a:xfrm>
            <a:off x="2214357" y="4935543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84" name="Oval 483"/>
          <p:cNvSpPr/>
          <p:nvPr/>
        </p:nvSpPr>
        <p:spPr bwMode="auto">
          <a:xfrm>
            <a:off x="2123721" y="5125641"/>
            <a:ext cx="94648" cy="950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87" name="TextBox 486"/>
          <p:cNvSpPr txBox="1"/>
          <p:nvPr/>
        </p:nvSpPr>
        <p:spPr>
          <a:xfrm>
            <a:off x="5225419" y="609976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 err="1">
                <a:solidFill>
                  <a:srgbClr val="000000"/>
                </a:solidFill>
                <a:latin typeface="Tahoma"/>
              </a:rPr>
              <a:t>D</a:t>
            </a:r>
            <a:r>
              <a:rPr lang="pt-BR" dirty="0">
                <a:solidFill>
                  <a:srgbClr val="000000"/>
                </a:solidFill>
                <a:latin typeface="Tahoma"/>
              </a:rPr>
              <a:t>[2]</a:t>
            </a:r>
          </a:p>
        </p:txBody>
      </p:sp>
      <p:sp>
        <p:nvSpPr>
          <p:cNvPr id="488" name="TextBox 487"/>
          <p:cNvSpPr txBox="1"/>
          <p:nvPr/>
        </p:nvSpPr>
        <p:spPr>
          <a:xfrm>
            <a:off x="7634873" y="609600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 err="1">
                <a:solidFill>
                  <a:srgbClr val="000000"/>
                </a:solidFill>
                <a:latin typeface="Tahoma"/>
              </a:rPr>
              <a:t>D</a:t>
            </a:r>
            <a:r>
              <a:rPr lang="pt-BR" dirty="0">
                <a:solidFill>
                  <a:srgbClr val="000000"/>
                </a:solidFill>
                <a:latin typeface="Tahoma"/>
              </a:rPr>
              <a:t>[1]</a:t>
            </a:r>
          </a:p>
        </p:txBody>
      </p:sp>
      <p:sp>
        <p:nvSpPr>
          <p:cNvPr id="489" name="TextBox 488"/>
          <p:cNvSpPr txBox="1"/>
          <p:nvPr/>
        </p:nvSpPr>
        <p:spPr>
          <a:xfrm>
            <a:off x="9907741" y="609600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 err="1">
                <a:solidFill>
                  <a:srgbClr val="000000"/>
                </a:solidFill>
                <a:latin typeface="Tahoma"/>
              </a:rPr>
              <a:t>D</a:t>
            </a:r>
            <a:r>
              <a:rPr lang="pt-BR" dirty="0">
                <a:solidFill>
                  <a:srgbClr val="000000"/>
                </a:solidFill>
                <a:latin typeface="Tahoma"/>
              </a:rPr>
              <a:t>[0]</a:t>
            </a:r>
          </a:p>
        </p:txBody>
      </p:sp>
      <p:sp>
        <p:nvSpPr>
          <p:cNvPr id="494" name="TextBox 493"/>
          <p:cNvSpPr txBox="1"/>
          <p:nvPr/>
        </p:nvSpPr>
        <p:spPr>
          <a:xfrm>
            <a:off x="1574974" y="910359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 err="1">
                <a:solidFill>
                  <a:srgbClr val="000000"/>
                </a:solidFill>
                <a:latin typeface="Tahoma"/>
              </a:rPr>
              <a:t>Addr</a:t>
            </a:r>
            <a:r>
              <a:rPr lang="pt-BR" dirty="0">
                <a:solidFill>
                  <a:srgbClr val="000000"/>
                </a:solidFill>
                <a:latin typeface="Tahoma"/>
              </a:rPr>
              <a:t>[1:0]</a:t>
            </a:r>
          </a:p>
        </p:txBody>
      </p:sp>
      <p:cxnSp>
        <p:nvCxnSpPr>
          <p:cNvPr id="510" name="Straight Connector 509"/>
          <p:cNvCxnSpPr/>
          <p:nvPr/>
        </p:nvCxnSpPr>
        <p:spPr bwMode="auto">
          <a:xfrm flipV="1">
            <a:off x="3850372" y="5392736"/>
            <a:ext cx="1338927" cy="164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1" name="Straight Connector 510"/>
          <p:cNvCxnSpPr/>
          <p:nvPr/>
        </p:nvCxnSpPr>
        <p:spPr bwMode="auto">
          <a:xfrm>
            <a:off x="4873741" y="5309432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2" name="Delay 511"/>
          <p:cNvSpPr/>
          <p:nvPr/>
        </p:nvSpPr>
        <p:spPr bwMode="auto">
          <a:xfrm>
            <a:off x="4996534" y="5253273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513" name="Straight Connector 512"/>
          <p:cNvCxnSpPr/>
          <p:nvPr/>
        </p:nvCxnSpPr>
        <p:spPr bwMode="auto">
          <a:xfrm>
            <a:off x="4877460" y="4920496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4" name="Straight Connector 513"/>
          <p:cNvCxnSpPr/>
          <p:nvPr/>
        </p:nvCxnSpPr>
        <p:spPr bwMode="auto">
          <a:xfrm>
            <a:off x="6238496" y="5383740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5" name="Straight Connector 514"/>
          <p:cNvCxnSpPr/>
          <p:nvPr/>
        </p:nvCxnSpPr>
        <p:spPr bwMode="auto">
          <a:xfrm>
            <a:off x="7280447" y="5303635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6" name="Delay 515"/>
          <p:cNvSpPr/>
          <p:nvPr/>
        </p:nvSpPr>
        <p:spPr bwMode="auto">
          <a:xfrm>
            <a:off x="7403240" y="5247476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517" name="Straight Connector 516"/>
          <p:cNvCxnSpPr/>
          <p:nvPr/>
        </p:nvCxnSpPr>
        <p:spPr bwMode="auto">
          <a:xfrm>
            <a:off x="7284166" y="4914699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8" name="Straight Connector 517"/>
          <p:cNvCxnSpPr/>
          <p:nvPr/>
        </p:nvCxnSpPr>
        <p:spPr bwMode="auto">
          <a:xfrm>
            <a:off x="8577458" y="5386937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9" name="Straight Connector 518"/>
          <p:cNvCxnSpPr/>
          <p:nvPr/>
        </p:nvCxnSpPr>
        <p:spPr bwMode="auto">
          <a:xfrm>
            <a:off x="9547575" y="5306993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0" name="Delay 519"/>
          <p:cNvSpPr/>
          <p:nvPr/>
        </p:nvSpPr>
        <p:spPr bwMode="auto">
          <a:xfrm>
            <a:off x="9670368" y="5250834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521" name="Straight Connector 520"/>
          <p:cNvCxnSpPr/>
          <p:nvPr/>
        </p:nvCxnSpPr>
        <p:spPr bwMode="auto">
          <a:xfrm>
            <a:off x="9551294" y="4918057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9" name="Straight Connector 528"/>
          <p:cNvCxnSpPr/>
          <p:nvPr/>
        </p:nvCxnSpPr>
        <p:spPr bwMode="auto">
          <a:xfrm flipV="1">
            <a:off x="3881155" y="4318264"/>
            <a:ext cx="1338927" cy="164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0" name="Straight Connector 529"/>
          <p:cNvCxnSpPr/>
          <p:nvPr/>
        </p:nvCxnSpPr>
        <p:spPr bwMode="auto">
          <a:xfrm>
            <a:off x="4904524" y="423496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1" name="Delay 530"/>
          <p:cNvSpPr/>
          <p:nvPr/>
        </p:nvSpPr>
        <p:spPr bwMode="auto">
          <a:xfrm>
            <a:off x="5027317" y="4178801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532" name="Straight Connector 531"/>
          <p:cNvCxnSpPr/>
          <p:nvPr/>
        </p:nvCxnSpPr>
        <p:spPr bwMode="auto">
          <a:xfrm>
            <a:off x="4908243" y="3846024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3" name="Straight Connector 532"/>
          <p:cNvCxnSpPr/>
          <p:nvPr/>
        </p:nvCxnSpPr>
        <p:spPr bwMode="auto">
          <a:xfrm>
            <a:off x="6269279" y="4309268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4" name="Straight Connector 533"/>
          <p:cNvCxnSpPr/>
          <p:nvPr/>
        </p:nvCxnSpPr>
        <p:spPr bwMode="auto">
          <a:xfrm>
            <a:off x="7311230" y="4229163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5" name="Delay 534"/>
          <p:cNvSpPr/>
          <p:nvPr/>
        </p:nvSpPr>
        <p:spPr bwMode="auto">
          <a:xfrm>
            <a:off x="7434023" y="4173004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536" name="Straight Connector 535"/>
          <p:cNvCxnSpPr/>
          <p:nvPr/>
        </p:nvCxnSpPr>
        <p:spPr bwMode="auto">
          <a:xfrm>
            <a:off x="7314949" y="3840227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7" name="Straight Connector 536"/>
          <p:cNvCxnSpPr/>
          <p:nvPr/>
        </p:nvCxnSpPr>
        <p:spPr bwMode="auto">
          <a:xfrm>
            <a:off x="8608241" y="4312465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8" name="Straight Connector 537"/>
          <p:cNvCxnSpPr/>
          <p:nvPr/>
        </p:nvCxnSpPr>
        <p:spPr bwMode="auto">
          <a:xfrm>
            <a:off x="9578358" y="4232521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9" name="Delay 538"/>
          <p:cNvSpPr/>
          <p:nvPr/>
        </p:nvSpPr>
        <p:spPr bwMode="auto">
          <a:xfrm>
            <a:off x="9701151" y="4176362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540" name="Straight Connector 539"/>
          <p:cNvCxnSpPr/>
          <p:nvPr/>
        </p:nvCxnSpPr>
        <p:spPr bwMode="auto">
          <a:xfrm>
            <a:off x="9582077" y="3843585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1" name="Straight Connector 540"/>
          <p:cNvCxnSpPr/>
          <p:nvPr/>
        </p:nvCxnSpPr>
        <p:spPr bwMode="auto">
          <a:xfrm flipV="1">
            <a:off x="3890478" y="3251361"/>
            <a:ext cx="1338927" cy="164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2" name="Straight Connector 541"/>
          <p:cNvCxnSpPr/>
          <p:nvPr/>
        </p:nvCxnSpPr>
        <p:spPr bwMode="auto">
          <a:xfrm>
            <a:off x="4913847" y="3168057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3" name="Delay 542"/>
          <p:cNvSpPr/>
          <p:nvPr/>
        </p:nvSpPr>
        <p:spPr bwMode="auto">
          <a:xfrm>
            <a:off x="5036640" y="311189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544" name="Straight Connector 543"/>
          <p:cNvCxnSpPr/>
          <p:nvPr/>
        </p:nvCxnSpPr>
        <p:spPr bwMode="auto">
          <a:xfrm>
            <a:off x="4917566" y="2779121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5" name="Straight Connector 544"/>
          <p:cNvCxnSpPr/>
          <p:nvPr/>
        </p:nvCxnSpPr>
        <p:spPr bwMode="auto">
          <a:xfrm>
            <a:off x="6278602" y="3242365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6" name="Straight Connector 545"/>
          <p:cNvCxnSpPr/>
          <p:nvPr/>
        </p:nvCxnSpPr>
        <p:spPr bwMode="auto">
          <a:xfrm>
            <a:off x="7320553" y="316226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7" name="Delay 546"/>
          <p:cNvSpPr/>
          <p:nvPr/>
        </p:nvSpPr>
        <p:spPr bwMode="auto">
          <a:xfrm>
            <a:off x="7443346" y="3106101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548" name="Straight Connector 547"/>
          <p:cNvCxnSpPr/>
          <p:nvPr/>
        </p:nvCxnSpPr>
        <p:spPr bwMode="auto">
          <a:xfrm>
            <a:off x="7324272" y="2773324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9" name="Straight Connector 548"/>
          <p:cNvCxnSpPr/>
          <p:nvPr/>
        </p:nvCxnSpPr>
        <p:spPr bwMode="auto">
          <a:xfrm>
            <a:off x="8617564" y="3245562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0" name="Straight Connector 549"/>
          <p:cNvCxnSpPr/>
          <p:nvPr/>
        </p:nvCxnSpPr>
        <p:spPr bwMode="auto">
          <a:xfrm>
            <a:off x="9587681" y="3165618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1" name="Delay 550"/>
          <p:cNvSpPr/>
          <p:nvPr/>
        </p:nvSpPr>
        <p:spPr bwMode="auto">
          <a:xfrm>
            <a:off x="9710474" y="3109459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552" name="Straight Connector 551"/>
          <p:cNvCxnSpPr/>
          <p:nvPr/>
        </p:nvCxnSpPr>
        <p:spPr bwMode="auto">
          <a:xfrm>
            <a:off x="9591400" y="2776682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3" name="Straight Connector 552"/>
          <p:cNvCxnSpPr>
            <a:stCxn id="11" idx="3"/>
          </p:cNvCxnSpPr>
          <p:nvPr/>
        </p:nvCxnSpPr>
        <p:spPr bwMode="auto">
          <a:xfrm>
            <a:off x="4525100" y="2266499"/>
            <a:ext cx="713528" cy="420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4" name="Straight Connector 553"/>
          <p:cNvCxnSpPr/>
          <p:nvPr/>
        </p:nvCxnSpPr>
        <p:spPr bwMode="auto">
          <a:xfrm>
            <a:off x="4923071" y="2187397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5" name="Delay 554"/>
          <p:cNvSpPr/>
          <p:nvPr/>
        </p:nvSpPr>
        <p:spPr bwMode="auto">
          <a:xfrm>
            <a:off x="5045864" y="2131238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556" name="Straight Connector 555"/>
          <p:cNvCxnSpPr/>
          <p:nvPr/>
        </p:nvCxnSpPr>
        <p:spPr bwMode="auto">
          <a:xfrm>
            <a:off x="4926790" y="1798461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7" name="Straight Connector 556"/>
          <p:cNvCxnSpPr/>
          <p:nvPr/>
        </p:nvCxnSpPr>
        <p:spPr bwMode="auto">
          <a:xfrm>
            <a:off x="6287826" y="2261705"/>
            <a:ext cx="1357509" cy="3199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8" name="Straight Connector 557"/>
          <p:cNvCxnSpPr/>
          <p:nvPr/>
        </p:nvCxnSpPr>
        <p:spPr bwMode="auto">
          <a:xfrm>
            <a:off x="7329777" y="2181600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9" name="Delay 558"/>
          <p:cNvSpPr/>
          <p:nvPr/>
        </p:nvSpPr>
        <p:spPr bwMode="auto">
          <a:xfrm>
            <a:off x="7452570" y="2125441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560" name="Straight Connector 559"/>
          <p:cNvCxnSpPr/>
          <p:nvPr/>
        </p:nvCxnSpPr>
        <p:spPr bwMode="auto">
          <a:xfrm>
            <a:off x="7333496" y="1792664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1" name="Straight Connector 560"/>
          <p:cNvCxnSpPr/>
          <p:nvPr/>
        </p:nvCxnSpPr>
        <p:spPr bwMode="auto">
          <a:xfrm>
            <a:off x="8626788" y="2264902"/>
            <a:ext cx="1285674" cy="335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2" name="Straight Connector 561"/>
          <p:cNvCxnSpPr/>
          <p:nvPr/>
        </p:nvCxnSpPr>
        <p:spPr bwMode="auto">
          <a:xfrm>
            <a:off x="9596905" y="2184958"/>
            <a:ext cx="323590" cy="119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3" name="Delay 562"/>
          <p:cNvSpPr/>
          <p:nvPr/>
        </p:nvSpPr>
        <p:spPr bwMode="auto">
          <a:xfrm>
            <a:off x="9719698" y="2128799"/>
            <a:ext cx="224786" cy="215977"/>
          </a:xfrm>
          <a:prstGeom prst="flowChartDelay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564" name="Straight Connector 563"/>
          <p:cNvCxnSpPr/>
          <p:nvPr/>
        </p:nvCxnSpPr>
        <p:spPr bwMode="auto">
          <a:xfrm>
            <a:off x="9600624" y="1796022"/>
            <a:ext cx="3211" cy="39595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87" name="Group 286"/>
          <p:cNvGrpSpPr/>
          <p:nvPr/>
        </p:nvGrpSpPr>
        <p:grpSpPr>
          <a:xfrm>
            <a:off x="3616277" y="2978854"/>
            <a:ext cx="1211032" cy="552240"/>
            <a:chOff x="1485900" y="2549912"/>
            <a:chExt cx="1446187" cy="821455"/>
          </a:xfrm>
        </p:grpSpPr>
        <p:grpSp>
          <p:nvGrpSpPr>
            <p:cNvPr id="292" name="Group 291"/>
            <p:cNvGrpSpPr/>
            <p:nvPr/>
          </p:nvGrpSpPr>
          <p:grpSpPr>
            <a:xfrm>
              <a:off x="1485900" y="2549912"/>
              <a:ext cx="1308062" cy="731170"/>
              <a:chOff x="1485900" y="2549912"/>
              <a:chExt cx="1435811" cy="1076362"/>
            </a:xfrm>
          </p:grpSpPr>
          <p:grpSp>
            <p:nvGrpSpPr>
              <p:cNvPr id="293" name="Group 292"/>
              <p:cNvGrpSpPr/>
              <p:nvPr/>
            </p:nvGrpSpPr>
            <p:grpSpPr>
              <a:xfrm>
                <a:off x="1485900" y="3008963"/>
                <a:ext cx="1435811" cy="617311"/>
                <a:chOff x="-418333" y="2438400"/>
                <a:chExt cx="7892141" cy="2685534"/>
              </a:xfrm>
            </p:grpSpPr>
            <p:cxnSp>
              <p:nvCxnSpPr>
                <p:cNvPr id="295" name="Straight Connector 294"/>
                <p:cNvCxnSpPr/>
                <p:nvPr/>
              </p:nvCxnSpPr>
              <p:spPr bwMode="auto">
                <a:xfrm>
                  <a:off x="2895600" y="4496535"/>
                  <a:ext cx="304800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6" name="Straight Connector 295"/>
                <p:cNvCxnSpPr/>
                <p:nvPr/>
              </p:nvCxnSpPr>
              <p:spPr bwMode="auto">
                <a:xfrm>
                  <a:off x="2895600" y="3048000"/>
                  <a:ext cx="304800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7" name="Straight Connector 296"/>
                <p:cNvCxnSpPr/>
                <p:nvPr/>
              </p:nvCxnSpPr>
              <p:spPr bwMode="auto">
                <a:xfrm>
                  <a:off x="3880022" y="2833816"/>
                  <a:ext cx="1640132" cy="3469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9" name="Straight Connector 298"/>
                <p:cNvCxnSpPr/>
                <p:nvPr/>
              </p:nvCxnSpPr>
              <p:spPr bwMode="auto">
                <a:xfrm flipV="1">
                  <a:off x="6129755" y="4537806"/>
                  <a:ext cx="1292238" cy="5146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0" name="Delay 299"/>
                <p:cNvSpPr/>
                <p:nvPr/>
              </p:nvSpPr>
              <p:spPr bwMode="auto">
                <a:xfrm>
                  <a:off x="5520152" y="2624887"/>
                  <a:ext cx="609600" cy="805543"/>
                </a:xfrm>
                <a:prstGeom prst="flowChartDelay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defRPr/>
                  </a:pPr>
                  <a:endParaRPr lang="pt-BR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1" name="Delay 300"/>
                <p:cNvSpPr/>
                <p:nvPr/>
              </p:nvSpPr>
              <p:spPr bwMode="auto">
                <a:xfrm>
                  <a:off x="5520154" y="4140178"/>
                  <a:ext cx="609600" cy="805543"/>
                </a:xfrm>
                <a:prstGeom prst="flowChartDelay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defRPr/>
                  </a:pPr>
                  <a:endParaRPr lang="pt-BR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302" name="Straight Connector 301"/>
                <p:cNvCxnSpPr/>
                <p:nvPr/>
              </p:nvCxnSpPr>
              <p:spPr bwMode="auto">
                <a:xfrm>
                  <a:off x="4910554" y="4344831"/>
                  <a:ext cx="609600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3" name="Straight Connector 302"/>
                <p:cNvCxnSpPr/>
                <p:nvPr/>
              </p:nvCxnSpPr>
              <p:spPr bwMode="auto">
                <a:xfrm>
                  <a:off x="4910554" y="3201831"/>
                  <a:ext cx="609600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4" name="Straight Connector 303"/>
                <p:cNvCxnSpPr/>
                <p:nvPr/>
              </p:nvCxnSpPr>
              <p:spPr bwMode="auto">
                <a:xfrm>
                  <a:off x="4910554" y="3201831"/>
                  <a:ext cx="0" cy="228599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5" name="Straight Connector 304"/>
                <p:cNvCxnSpPr/>
                <p:nvPr/>
              </p:nvCxnSpPr>
              <p:spPr bwMode="auto">
                <a:xfrm>
                  <a:off x="4910554" y="4116232"/>
                  <a:ext cx="0" cy="228599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6" name="Straight Connector 305"/>
                <p:cNvCxnSpPr/>
                <p:nvPr/>
              </p:nvCxnSpPr>
              <p:spPr bwMode="auto">
                <a:xfrm flipH="1" flipV="1">
                  <a:off x="4910554" y="3430430"/>
                  <a:ext cx="2514600" cy="685802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7" name="Straight Connector 306"/>
                <p:cNvCxnSpPr/>
                <p:nvPr/>
              </p:nvCxnSpPr>
              <p:spPr bwMode="auto">
                <a:xfrm flipV="1">
                  <a:off x="4910554" y="3454376"/>
                  <a:ext cx="2514600" cy="661855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8" name="Straight Connector 307"/>
                <p:cNvCxnSpPr/>
                <p:nvPr/>
              </p:nvCxnSpPr>
              <p:spPr bwMode="auto">
                <a:xfrm>
                  <a:off x="7425154" y="4116231"/>
                  <a:ext cx="0" cy="426718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9" name="Straight Connector 308"/>
                <p:cNvCxnSpPr/>
                <p:nvPr/>
              </p:nvCxnSpPr>
              <p:spPr bwMode="auto">
                <a:xfrm>
                  <a:off x="7425154" y="3022832"/>
                  <a:ext cx="0" cy="426718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10" name="Oval 309"/>
                <p:cNvSpPr/>
                <p:nvPr/>
              </p:nvSpPr>
              <p:spPr bwMode="auto">
                <a:xfrm>
                  <a:off x="7374354" y="2973231"/>
                  <a:ext cx="99454" cy="1022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defRPr/>
                  </a:pPr>
                  <a:endParaRPr lang="pt-BR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1" name="Oval 310"/>
                <p:cNvSpPr/>
                <p:nvPr/>
              </p:nvSpPr>
              <p:spPr bwMode="auto">
                <a:xfrm>
                  <a:off x="6132929" y="2973231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defRPr/>
                  </a:pPr>
                  <a:endParaRPr lang="pt-BR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2" name="Oval 311"/>
                <p:cNvSpPr/>
                <p:nvPr/>
              </p:nvSpPr>
              <p:spPr bwMode="auto">
                <a:xfrm>
                  <a:off x="6135075" y="4496535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defRPr/>
                  </a:pPr>
                  <a:endParaRPr lang="pt-BR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3" name="Delay 312"/>
                <p:cNvSpPr/>
                <p:nvPr/>
              </p:nvSpPr>
              <p:spPr bwMode="auto">
                <a:xfrm>
                  <a:off x="3173968" y="2438400"/>
                  <a:ext cx="609600" cy="805543"/>
                </a:xfrm>
                <a:prstGeom prst="flowChartDelay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defRPr/>
                  </a:pPr>
                  <a:endParaRPr lang="pt-BR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4" name="Delay 313"/>
                <p:cNvSpPr/>
                <p:nvPr/>
              </p:nvSpPr>
              <p:spPr bwMode="auto">
                <a:xfrm>
                  <a:off x="3174130" y="4318391"/>
                  <a:ext cx="609600" cy="805543"/>
                </a:xfrm>
                <a:prstGeom prst="flowChartDelay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defRPr/>
                  </a:pPr>
                  <a:endParaRPr lang="pt-BR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5" name="Oval 314"/>
                <p:cNvSpPr/>
                <p:nvPr/>
              </p:nvSpPr>
              <p:spPr bwMode="auto">
                <a:xfrm>
                  <a:off x="3786746" y="2786744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defRPr/>
                  </a:pPr>
                  <a:endParaRPr lang="pt-BR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6" name="Oval 315"/>
                <p:cNvSpPr/>
                <p:nvPr/>
              </p:nvSpPr>
              <p:spPr bwMode="auto">
                <a:xfrm>
                  <a:off x="3789051" y="4674748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defRPr/>
                  </a:pPr>
                  <a:endParaRPr lang="pt-BR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317" name="Straight Connector 316"/>
                <p:cNvCxnSpPr/>
                <p:nvPr/>
              </p:nvCxnSpPr>
              <p:spPr bwMode="auto">
                <a:xfrm>
                  <a:off x="3886200" y="4720931"/>
                  <a:ext cx="1640132" cy="3469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8" name="Straight Connector 317"/>
                <p:cNvCxnSpPr/>
                <p:nvPr/>
              </p:nvCxnSpPr>
              <p:spPr bwMode="auto">
                <a:xfrm flipV="1">
                  <a:off x="2895600" y="3053751"/>
                  <a:ext cx="2875" cy="144205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9" name="Straight Connector 318"/>
                <p:cNvCxnSpPr>
                  <a:stCxn id="313" idx="2"/>
                </p:cNvCxnSpPr>
                <p:nvPr/>
              </p:nvCxnSpPr>
              <p:spPr bwMode="auto">
                <a:xfrm flipH="1">
                  <a:off x="419356" y="3731897"/>
                  <a:ext cx="2423196" cy="0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20" name="Oval 319"/>
                <p:cNvSpPr/>
                <p:nvPr/>
              </p:nvSpPr>
              <p:spPr bwMode="auto">
                <a:xfrm>
                  <a:off x="2842550" y="3680750"/>
                  <a:ext cx="99454" cy="102296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defRPr/>
                  </a:pPr>
                  <a:endParaRPr lang="pt-BR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1" name="Oval 320"/>
                <p:cNvSpPr/>
                <p:nvPr/>
              </p:nvSpPr>
              <p:spPr bwMode="auto">
                <a:xfrm>
                  <a:off x="3070440" y="4886924"/>
                  <a:ext cx="99454" cy="102296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defRPr/>
                  </a:pPr>
                  <a:endParaRPr lang="pt-BR" dirty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322" name="Straight Connector 321"/>
                <p:cNvCxnSpPr/>
                <p:nvPr/>
              </p:nvCxnSpPr>
              <p:spPr bwMode="auto">
                <a:xfrm flipV="1">
                  <a:off x="1545931" y="4933750"/>
                  <a:ext cx="1522119" cy="4322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3" name="Straight Connector 322"/>
                <p:cNvCxnSpPr/>
                <p:nvPr/>
              </p:nvCxnSpPr>
              <p:spPr bwMode="auto">
                <a:xfrm flipV="1">
                  <a:off x="-418333" y="2646948"/>
                  <a:ext cx="3609108" cy="1366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4" name="Straight Connector 323"/>
                <p:cNvCxnSpPr/>
                <p:nvPr/>
              </p:nvCxnSpPr>
              <p:spPr bwMode="auto">
                <a:xfrm flipH="1" flipV="1">
                  <a:off x="1550984" y="2654061"/>
                  <a:ext cx="3208" cy="2286802"/>
                </a:xfrm>
                <a:prstGeom prst="lin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94" name="Straight Connector 293"/>
              <p:cNvCxnSpPr/>
              <p:nvPr/>
            </p:nvCxnSpPr>
            <p:spPr bwMode="auto">
              <a:xfrm>
                <a:off x="1638300" y="2549912"/>
                <a:ext cx="4233" cy="757732"/>
              </a:xfrm>
              <a:prstGeom prst="lin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91" name="Rectangle 290"/>
            <p:cNvSpPr/>
            <p:nvPr/>
          </p:nvSpPr>
          <p:spPr bwMode="auto">
            <a:xfrm>
              <a:off x="1736388" y="2756071"/>
              <a:ext cx="1195699" cy="615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</p:grpSp>
      <p:sp>
        <p:nvSpPr>
          <p:cNvPr id="339" name="Rectangle 338"/>
          <p:cNvSpPr/>
          <p:nvPr/>
        </p:nvSpPr>
        <p:spPr bwMode="auto">
          <a:xfrm>
            <a:off x="8496496" y="3117449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40" name="Rectangle 339"/>
          <p:cNvSpPr/>
          <p:nvPr/>
        </p:nvSpPr>
        <p:spPr bwMode="auto">
          <a:xfrm>
            <a:off x="6223495" y="3117449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59" name="Rectangle 358"/>
          <p:cNvSpPr/>
          <p:nvPr/>
        </p:nvSpPr>
        <p:spPr bwMode="auto">
          <a:xfrm>
            <a:off x="3826035" y="417362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06" name="Rectangle 405"/>
          <p:cNvSpPr/>
          <p:nvPr/>
        </p:nvSpPr>
        <p:spPr bwMode="auto">
          <a:xfrm>
            <a:off x="8496496" y="417362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07" name="Rectangle 406"/>
          <p:cNvSpPr/>
          <p:nvPr/>
        </p:nvSpPr>
        <p:spPr bwMode="auto">
          <a:xfrm>
            <a:off x="6223495" y="4173620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26" name="Rectangle 425"/>
          <p:cNvSpPr/>
          <p:nvPr/>
        </p:nvSpPr>
        <p:spPr bwMode="auto">
          <a:xfrm>
            <a:off x="3805982" y="5254344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73" name="Rectangle 472"/>
          <p:cNvSpPr/>
          <p:nvPr/>
        </p:nvSpPr>
        <p:spPr bwMode="auto">
          <a:xfrm>
            <a:off x="8476443" y="5254343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474" name="Rectangle 473"/>
          <p:cNvSpPr/>
          <p:nvPr/>
        </p:nvSpPr>
        <p:spPr bwMode="auto">
          <a:xfrm>
            <a:off x="6203442" y="5254343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35" name="Rectangle 234"/>
          <p:cNvSpPr/>
          <p:nvPr/>
        </p:nvSpPr>
        <p:spPr bwMode="auto">
          <a:xfrm>
            <a:off x="8496496" y="213360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43" name="Rectangle 242"/>
          <p:cNvSpPr/>
          <p:nvPr/>
        </p:nvSpPr>
        <p:spPr bwMode="auto">
          <a:xfrm>
            <a:off x="6223495" y="2133601"/>
            <a:ext cx="1001274" cy="4136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cxnSp>
        <p:nvCxnSpPr>
          <p:cNvPr id="570" name="Straight Connector 569"/>
          <p:cNvCxnSpPr>
            <a:stCxn id="555" idx="3"/>
          </p:cNvCxnSpPr>
          <p:nvPr/>
        </p:nvCxnSpPr>
        <p:spPr bwMode="auto">
          <a:xfrm flipV="1">
            <a:off x="5270650" y="2239226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5" name="Straight Connector 574"/>
          <p:cNvCxnSpPr>
            <a:stCxn id="543" idx="3"/>
          </p:cNvCxnSpPr>
          <p:nvPr/>
        </p:nvCxnSpPr>
        <p:spPr bwMode="auto">
          <a:xfrm flipV="1">
            <a:off x="5261427" y="3215540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8" name="Straight Connector 577"/>
          <p:cNvCxnSpPr/>
          <p:nvPr/>
        </p:nvCxnSpPr>
        <p:spPr bwMode="auto">
          <a:xfrm flipV="1">
            <a:off x="5585303" y="2231421"/>
            <a:ext cx="0" cy="351664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1" name="Straight Connector 580"/>
          <p:cNvCxnSpPr/>
          <p:nvPr/>
        </p:nvCxnSpPr>
        <p:spPr bwMode="auto">
          <a:xfrm flipH="1" flipV="1">
            <a:off x="5547627" y="3208067"/>
            <a:ext cx="1061" cy="254000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8" name="Straight Connector 587"/>
          <p:cNvCxnSpPr>
            <a:stCxn id="531" idx="3"/>
          </p:cNvCxnSpPr>
          <p:nvPr/>
        </p:nvCxnSpPr>
        <p:spPr bwMode="auto">
          <a:xfrm flipV="1">
            <a:off x="5252103" y="4284519"/>
            <a:ext cx="253110" cy="227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1" name="Straight Connector 590"/>
          <p:cNvCxnSpPr/>
          <p:nvPr/>
        </p:nvCxnSpPr>
        <p:spPr bwMode="auto">
          <a:xfrm flipH="1" flipV="1">
            <a:off x="5504851" y="4287513"/>
            <a:ext cx="1791" cy="146055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6" name="Straight Connector 595"/>
          <p:cNvCxnSpPr>
            <a:stCxn id="512" idx="3"/>
          </p:cNvCxnSpPr>
          <p:nvPr/>
        </p:nvCxnSpPr>
        <p:spPr bwMode="auto">
          <a:xfrm flipV="1">
            <a:off x="5221320" y="5358245"/>
            <a:ext cx="249256" cy="301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9" name="Straight Connector 598"/>
          <p:cNvCxnSpPr/>
          <p:nvPr/>
        </p:nvCxnSpPr>
        <p:spPr bwMode="auto">
          <a:xfrm flipH="1">
            <a:off x="5467113" y="5362285"/>
            <a:ext cx="2352" cy="3873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23" name="Picture 6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96" y="5646226"/>
            <a:ext cx="351694" cy="344628"/>
          </a:xfrm>
          <a:prstGeom prst="rect">
            <a:avLst/>
          </a:prstGeom>
        </p:spPr>
      </p:pic>
      <p:cxnSp>
        <p:nvCxnSpPr>
          <p:cNvPr id="626" name="Straight Connector 625"/>
          <p:cNvCxnSpPr/>
          <p:nvPr/>
        </p:nvCxnSpPr>
        <p:spPr bwMode="auto">
          <a:xfrm flipV="1">
            <a:off x="7679836" y="2228039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7" name="Straight Connector 626"/>
          <p:cNvCxnSpPr/>
          <p:nvPr/>
        </p:nvCxnSpPr>
        <p:spPr bwMode="auto">
          <a:xfrm flipV="1">
            <a:off x="7670613" y="3204353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8" name="Straight Connector 627"/>
          <p:cNvCxnSpPr/>
          <p:nvPr/>
        </p:nvCxnSpPr>
        <p:spPr bwMode="auto">
          <a:xfrm flipV="1">
            <a:off x="7994489" y="2220234"/>
            <a:ext cx="0" cy="351664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9" name="Straight Connector 628"/>
          <p:cNvCxnSpPr/>
          <p:nvPr/>
        </p:nvCxnSpPr>
        <p:spPr bwMode="auto">
          <a:xfrm flipH="1" flipV="1">
            <a:off x="7956813" y="3196880"/>
            <a:ext cx="1061" cy="254000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0" name="Straight Connector 629"/>
          <p:cNvCxnSpPr/>
          <p:nvPr/>
        </p:nvCxnSpPr>
        <p:spPr bwMode="auto">
          <a:xfrm flipV="1">
            <a:off x="7661289" y="4273332"/>
            <a:ext cx="253110" cy="227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1" name="Straight Connector 630"/>
          <p:cNvCxnSpPr/>
          <p:nvPr/>
        </p:nvCxnSpPr>
        <p:spPr bwMode="auto">
          <a:xfrm flipH="1" flipV="1">
            <a:off x="7914037" y="4276326"/>
            <a:ext cx="1791" cy="146055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2" name="Straight Connector 631"/>
          <p:cNvCxnSpPr/>
          <p:nvPr/>
        </p:nvCxnSpPr>
        <p:spPr bwMode="auto">
          <a:xfrm flipV="1">
            <a:off x="7630506" y="5347058"/>
            <a:ext cx="249256" cy="301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3" name="Straight Connector 632"/>
          <p:cNvCxnSpPr/>
          <p:nvPr/>
        </p:nvCxnSpPr>
        <p:spPr bwMode="auto">
          <a:xfrm flipH="1">
            <a:off x="7876299" y="5351098"/>
            <a:ext cx="2352" cy="3873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34" name="Picture 6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682" y="5635039"/>
            <a:ext cx="351694" cy="344628"/>
          </a:xfrm>
          <a:prstGeom prst="rect">
            <a:avLst/>
          </a:prstGeom>
        </p:spPr>
      </p:pic>
      <p:cxnSp>
        <p:nvCxnSpPr>
          <p:cNvPr id="635" name="Straight Connector 634"/>
          <p:cNvCxnSpPr/>
          <p:nvPr/>
        </p:nvCxnSpPr>
        <p:spPr bwMode="auto">
          <a:xfrm flipV="1">
            <a:off x="9956554" y="2244272"/>
            <a:ext cx="323492" cy="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6" name="Straight Connector 635"/>
          <p:cNvCxnSpPr/>
          <p:nvPr/>
        </p:nvCxnSpPr>
        <p:spPr bwMode="auto">
          <a:xfrm flipV="1">
            <a:off x="9947331" y="3220586"/>
            <a:ext cx="291245" cy="434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7" name="Straight Connector 636"/>
          <p:cNvCxnSpPr/>
          <p:nvPr/>
        </p:nvCxnSpPr>
        <p:spPr bwMode="auto">
          <a:xfrm flipV="1">
            <a:off x="10271207" y="2236467"/>
            <a:ext cx="0" cy="351664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8" name="Straight Connector 637"/>
          <p:cNvCxnSpPr/>
          <p:nvPr/>
        </p:nvCxnSpPr>
        <p:spPr bwMode="auto">
          <a:xfrm flipH="1" flipV="1">
            <a:off x="10233531" y="3213113"/>
            <a:ext cx="1061" cy="254000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9" name="Straight Connector 638"/>
          <p:cNvCxnSpPr/>
          <p:nvPr/>
        </p:nvCxnSpPr>
        <p:spPr bwMode="auto">
          <a:xfrm flipV="1">
            <a:off x="9938007" y="4289565"/>
            <a:ext cx="253110" cy="2271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0" name="Straight Connector 639"/>
          <p:cNvCxnSpPr/>
          <p:nvPr/>
        </p:nvCxnSpPr>
        <p:spPr bwMode="auto">
          <a:xfrm flipH="1" flipV="1">
            <a:off x="10190755" y="4292559"/>
            <a:ext cx="1791" cy="1460555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1" name="Straight Connector 640"/>
          <p:cNvCxnSpPr/>
          <p:nvPr/>
        </p:nvCxnSpPr>
        <p:spPr bwMode="auto">
          <a:xfrm flipV="1">
            <a:off x="9907224" y="5363291"/>
            <a:ext cx="249256" cy="3016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2" name="Straight Connector 641"/>
          <p:cNvCxnSpPr/>
          <p:nvPr/>
        </p:nvCxnSpPr>
        <p:spPr bwMode="auto">
          <a:xfrm flipH="1">
            <a:off x="10153017" y="5367331"/>
            <a:ext cx="2352" cy="387352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43" name="Picture 6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400" y="5651272"/>
            <a:ext cx="351694" cy="344628"/>
          </a:xfrm>
          <a:prstGeom prst="rect">
            <a:avLst/>
          </a:prstGeom>
        </p:spPr>
      </p:pic>
      <p:cxnSp>
        <p:nvCxnSpPr>
          <p:cNvPr id="644" name="Straight Connector 643"/>
          <p:cNvCxnSpPr>
            <a:stCxn id="487" idx="0"/>
            <a:endCxn id="623" idx="2"/>
          </p:cNvCxnSpPr>
          <p:nvPr/>
        </p:nvCxnSpPr>
        <p:spPr bwMode="auto">
          <a:xfrm flipH="1" flipV="1">
            <a:off x="5527343" y="5990855"/>
            <a:ext cx="20440" cy="108907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7" name="Straight Connector 646"/>
          <p:cNvCxnSpPr>
            <a:stCxn id="488" idx="0"/>
            <a:endCxn id="634" idx="2"/>
          </p:cNvCxnSpPr>
          <p:nvPr/>
        </p:nvCxnSpPr>
        <p:spPr bwMode="auto">
          <a:xfrm flipH="1" flipV="1">
            <a:off x="7936529" y="5979668"/>
            <a:ext cx="20708" cy="116333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0" name="Straight Connector 649"/>
          <p:cNvCxnSpPr>
            <a:stCxn id="489" idx="0"/>
            <a:endCxn id="643" idx="2"/>
          </p:cNvCxnSpPr>
          <p:nvPr/>
        </p:nvCxnSpPr>
        <p:spPr bwMode="auto">
          <a:xfrm flipH="1" flipV="1">
            <a:off x="10213247" y="5995900"/>
            <a:ext cx="16858" cy="10010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3" name="Straight Connector 652"/>
          <p:cNvCxnSpPr/>
          <p:nvPr/>
        </p:nvCxnSpPr>
        <p:spPr bwMode="auto">
          <a:xfrm flipV="1">
            <a:off x="2012364" y="1707045"/>
            <a:ext cx="172421" cy="3508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6" name="TextBox 655"/>
          <p:cNvSpPr txBox="1"/>
          <p:nvPr/>
        </p:nvSpPr>
        <p:spPr>
          <a:xfrm>
            <a:off x="1533489" y="1525887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000000"/>
                </a:solidFill>
                <a:latin typeface="Tahoma"/>
              </a:rPr>
              <a:t>WE</a:t>
            </a:r>
          </a:p>
        </p:txBody>
      </p:sp>
      <p:sp>
        <p:nvSpPr>
          <p:cNvPr id="325" name="Oval 324"/>
          <p:cNvSpPr/>
          <p:nvPr/>
        </p:nvSpPr>
        <p:spPr bwMode="auto">
          <a:xfrm>
            <a:off x="2670959" y="1680539"/>
            <a:ext cx="94648" cy="9501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29" name="Oval 328"/>
          <p:cNvSpPr/>
          <p:nvPr/>
        </p:nvSpPr>
        <p:spPr bwMode="auto">
          <a:xfrm>
            <a:off x="2670749" y="1811940"/>
            <a:ext cx="94648" cy="9501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30" name="Oval 329"/>
          <p:cNvSpPr/>
          <p:nvPr/>
        </p:nvSpPr>
        <p:spPr bwMode="auto">
          <a:xfrm>
            <a:off x="2669658" y="2798649"/>
            <a:ext cx="94648" cy="9501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31" name="Oval 330"/>
          <p:cNvSpPr/>
          <p:nvPr/>
        </p:nvSpPr>
        <p:spPr bwMode="auto">
          <a:xfrm>
            <a:off x="2669214" y="3723975"/>
            <a:ext cx="94648" cy="9501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1250882" y="5620480"/>
            <a:ext cx="2345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Decodificador De</a:t>
            </a:r>
          </a:p>
          <a:p>
            <a:pPr algn="ctr">
              <a:defRPr/>
            </a:pPr>
            <a:r>
              <a:rPr lang="pt-BR" sz="20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Endereço</a:t>
            </a:r>
          </a:p>
        </p:txBody>
      </p:sp>
      <p:cxnSp>
        <p:nvCxnSpPr>
          <p:cNvPr id="337" name="Straight Arrow Connector 336"/>
          <p:cNvCxnSpPr/>
          <p:nvPr/>
        </p:nvCxnSpPr>
        <p:spPr bwMode="auto">
          <a:xfrm flipH="1">
            <a:off x="2901040" y="5306480"/>
            <a:ext cx="89886" cy="314001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3" name="Straight Arrow Connector 352"/>
          <p:cNvCxnSpPr/>
          <p:nvPr/>
        </p:nvCxnSpPr>
        <p:spPr bwMode="auto">
          <a:xfrm flipH="1">
            <a:off x="4827310" y="6043892"/>
            <a:ext cx="558639" cy="186599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4" name="TextBox 353"/>
          <p:cNvSpPr txBox="1"/>
          <p:nvPr/>
        </p:nvSpPr>
        <p:spPr>
          <a:xfrm>
            <a:off x="3547067" y="6143444"/>
            <a:ext cx="1700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2000" dirty="0">
                <a:solidFill>
                  <a:srgbClr val="000000"/>
                </a:solidFill>
                <a:latin typeface="Tahoma"/>
                <a:ea typeface="Cambria" charset="0"/>
                <a:cs typeface="Cambria" charset="0"/>
              </a:rPr>
              <a:t>Multiplexador</a:t>
            </a:r>
          </a:p>
        </p:txBody>
      </p:sp>
    </p:spTree>
    <p:extLst>
      <p:ext uri="{BB962C8B-B14F-4D97-AF65-F5344CB8AC3E}">
        <p14:creationId xmlns:p14="http://schemas.microsoft.com/office/powerpoint/2010/main" val="3700782263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35E9-5EE4-2948-BE0C-47BD2E00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/>
              <a:t>Exemplo: Leitura da localização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95DA5-A576-074F-A617-635D0ECE8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829" y="3382649"/>
            <a:ext cx="3958683" cy="899006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/>
              <a:t>A linha selecionada está destacada em </a:t>
            </a:r>
            <a:r>
              <a:rPr lang="pt-BR" dirty="0">
                <a:solidFill>
                  <a:srgbClr val="EC008D"/>
                </a:solidFill>
              </a:rPr>
              <a:t>rosa</a:t>
            </a:r>
            <a:r>
              <a:rPr lang="pt-BR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DD87F-7B5F-C04E-AC40-EEDA355DEB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FCFE49-F7D8-9F40-A47B-CD8F660E719E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C4851-8CE6-1747-BC26-5949E6E16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01"/>
          <a:stretch/>
        </p:blipFill>
        <p:spPr>
          <a:xfrm>
            <a:off x="1393902" y="997529"/>
            <a:ext cx="5490357" cy="544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1875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42254"/>
          </a:xfrm>
        </p:spPr>
        <p:txBody>
          <a:bodyPr/>
          <a:lstStyle/>
          <a:p>
            <a:r>
              <a:rPr lang="pt-BR" sz="4400" dirty="0"/>
              <a:t>O </a:t>
            </a:r>
            <a:r>
              <a:rPr lang="pt-BR" sz="4400" dirty="0" err="1"/>
              <a:t>Latch</a:t>
            </a:r>
            <a:r>
              <a:rPr lang="pt-BR" sz="4400" dirty="0"/>
              <a:t> SR (Set-Reset) com portas NOR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42522"/>
            <a:ext cx="11480800" cy="5574026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Latch</a:t>
            </a:r>
            <a:r>
              <a:rPr lang="pt-BR" dirty="0"/>
              <a:t> SR armazena 1 bit e pode ser projetado com um par de </a:t>
            </a:r>
            <a:r>
              <a:rPr lang="pt-BR" b="1" dirty="0">
                <a:solidFill>
                  <a:srgbClr val="0070C0"/>
                </a:solidFill>
              </a:rPr>
              <a:t>portas NOR </a:t>
            </a:r>
            <a:r>
              <a:rPr lang="pt-BR" dirty="0"/>
              <a:t>com acoplamento cruzado.</a:t>
            </a:r>
          </a:p>
          <a:p>
            <a:pPr lvl="1"/>
            <a:r>
              <a:rPr lang="pt-BR" dirty="0"/>
              <a:t>O valor armazenado (estado) é lido da saída </a:t>
            </a:r>
            <a:r>
              <a:rPr lang="pt-BR" i="1" dirty="0" err="1"/>
              <a:t>Q</a:t>
            </a:r>
            <a:r>
              <a:rPr lang="pt-BR" dirty="0"/>
              <a:t> (o complemento em </a:t>
            </a:r>
            <a:r>
              <a:rPr lang="pt-BR" i="1" dirty="0" err="1"/>
              <a:t>Q</a:t>
            </a:r>
            <a:r>
              <a:rPr lang="pt-BR" i="1" dirty="0"/>
              <a:t>’</a:t>
            </a:r>
            <a:r>
              <a:rPr lang="pt-BR" dirty="0"/>
              <a:t> ).</a:t>
            </a:r>
          </a:p>
          <a:p>
            <a:pPr lvl="1"/>
            <a:r>
              <a:rPr lang="pt-BR" dirty="0" err="1"/>
              <a:t>S</a:t>
            </a:r>
            <a:r>
              <a:rPr lang="pt-BR" dirty="0"/>
              <a:t> e </a:t>
            </a:r>
            <a:r>
              <a:rPr lang="pt-BR" dirty="0" err="1"/>
              <a:t>R</a:t>
            </a:r>
            <a:r>
              <a:rPr lang="pt-BR" dirty="0"/>
              <a:t> são entradas de controle:  </a:t>
            </a:r>
          </a:p>
          <a:p>
            <a:pPr lvl="2">
              <a:buFont typeface="Wingdings" pitchFamily="2" charset="2"/>
              <a:buChar char="Ø"/>
            </a:pPr>
            <a:r>
              <a:rPr lang="pt-BR" i="1" u="sng" dirty="0" err="1"/>
              <a:t>S</a:t>
            </a:r>
            <a:r>
              <a:rPr lang="pt-BR" u="sng" dirty="0"/>
              <a:t> = 0 e </a:t>
            </a:r>
            <a:r>
              <a:rPr lang="pt-BR" i="1" u="sng" dirty="0" err="1"/>
              <a:t>R</a:t>
            </a:r>
            <a:r>
              <a:rPr lang="pt-BR" u="sng" dirty="0"/>
              <a:t> = 0</a:t>
            </a:r>
            <a:r>
              <a:rPr lang="pt-BR" dirty="0"/>
              <a:t>: armazenamento (estado </a:t>
            </a:r>
            <a:r>
              <a:rPr lang="pt-BR" i="1" dirty="0"/>
              <a:t>quiescente</a:t>
            </a:r>
            <a:r>
              <a:rPr lang="pt-BR" dirty="0"/>
              <a:t>), isto é, estado anterior mantido.</a:t>
            </a:r>
          </a:p>
          <a:p>
            <a:pPr lvl="2">
              <a:buFont typeface="Wingdings" pitchFamily="2" charset="2"/>
              <a:buChar char="Ø"/>
            </a:pPr>
            <a:r>
              <a:rPr lang="pt-BR" u="sng" dirty="0"/>
              <a:t>Set</a:t>
            </a:r>
            <a:r>
              <a:rPr lang="pt-BR" dirty="0"/>
              <a:t>: coloque </a:t>
            </a:r>
            <a:r>
              <a:rPr lang="pt-BR" dirty="0" err="1"/>
              <a:t>S</a:t>
            </a:r>
            <a:r>
              <a:rPr lang="pt-BR" b="1" dirty="0"/>
              <a:t> </a:t>
            </a:r>
            <a:r>
              <a:rPr lang="pt-BR" dirty="0"/>
              <a:t>momentaneamente em 1 (mantendo </a:t>
            </a:r>
            <a:r>
              <a:rPr lang="pt-BR" dirty="0" err="1"/>
              <a:t>R</a:t>
            </a:r>
            <a:r>
              <a:rPr lang="pt-BR" dirty="0"/>
              <a:t> em 0) para mudar </a:t>
            </a:r>
            <a:r>
              <a:rPr lang="pt-BR" i="1" dirty="0" err="1"/>
              <a:t>Q</a:t>
            </a:r>
            <a:r>
              <a:rPr lang="pt-BR" dirty="0"/>
              <a:t> para 1.</a:t>
            </a:r>
          </a:p>
          <a:p>
            <a:pPr lvl="2">
              <a:buFont typeface="Wingdings" pitchFamily="2" charset="2"/>
              <a:buChar char="Ø"/>
            </a:pPr>
            <a:r>
              <a:rPr lang="pt-BR" u="sng" dirty="0"/>
              <a:t>Reset</a:t>
            </a:r>
            <a:r>
              <a:rPr lang="pt-BR" dirty="0"/>
              <a:t>: coloque </a:t>
            </a:r>
            <a:r>
              <a:rPr lang="pt-BR" dirty="0" err="1"/>
              <a:t>R</a:t>
            </a:r>
            <a:r>
              <a:rPr lang="pt-BR" b="1" dirty="0"/>
              <a:t> </a:t>
            </a:r>
            <a:r>
              <a:rPr lang="pt-BR" dirty="0"/>
              <a:t>momentaneamente em 1 (mantendo </a:t>
            </a:r>
            <a:r>
              <a:rPr lang="pt-BR" dirty="0" err="1"/>
              <a:t>S</a:t>
            </a:r>
            <a:r>
              <a:rPr lang="pt-BR" dirty="0"/>
              <a:t> em 0) para mudar </a:t>
            </a:r>
            <a:r>
              <a:rPr lang="pt-BR" i="1" dirty="0" err="1"/>
              <a:t>Q</a:t>
            </a:r>
            <a:r>
              <a:rPr lang="pt-BR" dirty="0"/>
              <a:t> para 0.</a:t>
            </a:r>
          </a:p>
          <a:p>
            <a:pPr lvl="2">
              <a:buFont typeface="Wingdings" pitchFamily="2" charset="2"/>
              <a:buChar char="Ø"/>
            </a:pPr>
            <a:r>
              <a:rPr lang="pt-BR" i="1" dirty="0" err="1"/>
              <a:t>S</a:t>
            </a:r>
            <a:r>
              <a:rPr lang="pt-BR" b="1" dirty="0"/>
              <a:t> </a:t>
            </a:r>
            <a:r>
              <a:rPr lang="pt-BR" dirty="0"/>
              <a:t>e</a:t>
            </a:r>
            <a:r>
              <a:rPr lang="pt-BR" b="1" dirty="0"/>
              <a:t> </a:t>
            </a:r>
            <a:r>
              <a:rPr lang="pt-BR" i="1" dirty="0" err="1"/>
              <a:t>R</a:t>
            </a:r>
            <a:r>
              <a:rPr lang="pt-BR" b="1" dirty="0"/>
              <a:t> </a:t>
            </a:r>
            <a:r>
              <a:rPr lang="pt-BR" dirty="0"/>
              <a:t>não podem ficar </a:t>
            </a:r>
            <a:r>
              <a:rPr lang="pt-BR" b="1" dirty="0"/>
              <a:t>simultaneamente</a:t>
            </a:r>
            <a:r>
              <a:rPr lang="pt-BR" dirty="0"/>
              <a:t> em 1 (estado proibido metaestável).</a:t>
            </a:r>
            <a:endParaRPr lang="pt-BR" b="1" dirty="0"/>
          </a:p>
          <a:p>
            <a:endParaRPr lang="pt-BR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12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21627" y="4120372"/>
            <a:ext cx="3996154" cy="2332220"/>
            <a:chOff x="2404646" y="2087380"/>
            <a:chExt cx="3996154" cy="2332220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2743200" y="2332936"/>
              <a:ext cx="12192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2743200" y="4221482"/>
              <a:ext cx="12192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4572000" y="2523309"/>
              <a:ext cx="1828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4572000" y="4038600"/>
              <a:ext cx="18288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3352800" y="3840482"/>
              <a:ext cx="6096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3352800" y="2697482"/>
              <a:ext cx="609600" cy="0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3352800" y="2697482"/>
              <a:ext cx="0" cy="2285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3352800" y="3611883"/>
              <a:ext cx="0" cy="228599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 flipH="1" flipV="1">
              <a:off x="3352800" y="2926081"/>
              <a:ext cx="2514600" cy="685802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3352800" y="2950027"/>
              <a:ext cx="2514600" cy="661855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5867400" y="3611882"/>
              <a:ext cx="0" cy="4267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5867400" y="2518483"/>
              <a:ext cx="0" cy="426718"/>
            </a:xfrm>
            <a:prstGeom prst="line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Oval 30"/>
            <p:cNvSpPr/>
            <p:nvPr/>
          </p:nvSpPr>
          <p:spPr bwMode="auto">
            <a:xfrm>
              <a:off x="5816600" y="2468882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5818746" y="3992186"/>
              <a:ext cx="99454" cy="10229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4575175" y="2468882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577321" y="3992186"/>
              <a:ext cx="99454" cy="10229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422160" y="216172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dirty="0">
                  <a:solidFill>
                    <a:srgbClr val="000000"/>
                  </a:solidFill>
                  <a:latin typeface="Tahoma"/>
                  <a:ea typeface="Tahoma" charset="0"/>
                  <a:cs typeface="Tahoma" charset="0"/>
                </a:rPr>
                <a:t>R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404646" y="40386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dirty="0">
                  <a:solidFill>
                    <a:srgbClr val="000000"/>
                  </a:solidFill>
                  <a:latin typeface="Tahoma"/>
                  <a:ea typeface="Tahoma" charset="0"/>
                  <a:cs typeface="Tahoma" charset="0"/>
                </a:rPr>
                <a:t>S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15000" y="4050268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dirty="0" err="1">
                  <a:solidFill>
                    <a:srgbClr val="000000"/>
                  </a:solidFill>
                  <a:latin typeface="Tahoma"/>
                </a:rPr>
                <a:t>Q</a:t>
              </a:r>
              <a:r>
                <a:rPr lang="pt-BR" dirty="0">
                  <a:solidFill>
                    <a:srgbClr val="000000"/>
                  </a:solidFill>
                  <a:latin typeface="Tahoma"/>
                </a:rPr>
                <a:t>’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715000" y="2087380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dirty="0" err="1">
                  <a:solidFill>
                    <a:srgbClr val="000000"/>
                  </a:solidFill>
                  <a:latin typeface="Tahoma"/>
                </a:rPr>
                <a:t>Q</a:t>
              </a:r>
              <a:endParaRPr lang="pt-BR" dirty="0">
                <a:solidFill>
                  <a:srgbClr val="000000"/>
                </a:solidFill>
                <a:latin typeface="Tahoma"/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678728"/>
              </p:ext>
            </p:extLst>
          </p:nvPr>
        </p:nvGraphicFramePr>
        <p:xfrm>
          <a:off x="5165768" y="4181957"/>
          <a:ext cx="2832729" cy="2214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5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39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Entrada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Saída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3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B81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</a:t>
                      </a:r>
                      <a:r>
                        <a:rPr lang="en-US" baseline="-25000" dirty="0" err="1"/>
                        <a:t>anterior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Proibido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" name="Stored Data 36">
            <a:extLst>
              <a:ext uri="{FF2B5EF4-FFF2-40B4-BE49-F238E27FC236}">
                <a16:creationId xmlns:a16="http://schemas.microsoft.com/office/drawing/2014/main" id="{C975480B-2CA5-B240-A882-4A16D8284E97}"/>
              </a:ext>
            </a:extLst>
          </p:cNvPr>
          <p:cNvSpPr/>
          <p:nvPr/>
        </p:nvSpPr>
        <p:spPr bwMode="auto">
          <a:xfrm rot="10800000">
            <a:off x="1866003" y="4154715"/>
            <a:ext cx="719699" cy="812071"/>
          </a:xfrm>
          <a:prstGeom prst="flowChartOnlineStorag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8" name="Stored Data 37">
            <a:extLst>
              <a:ext uri="{FF2B5EF4-FFF2-40B4-BE49-F238E27FC236}">
                <a16:creationId xmlns:a16="http://schemas.microsoft.com/office/drawing/2014/main" id="{22831DF6-2B43-B242-9EBF-2BDD60B590F5}"/>
              </a:ext>
            </a:extLst>
          </p:cNvPr>
          <p:cNvSpPr/>
          <p:nvPr/>
        </p:nvSpPr>
        <p:spPr bwMode="auto">
          <a:xfrm rot="10800000">
            <a:off x="1866002" y="5661107"/>
            <a:ext cx="719699" cy="812071"/>
          </a:xfrm>
          <a:prstGeom prst="flowChartOnlineStorag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30DA08-B274-F523-D25B-173E0C95063C}"/>
              </a:ext>
            </a:extLst>
          </p:cNvPr>
          <p:cNvSpPr txBox="1"/>
          <p:nvPr/>
        </p:nvSpPr>
        <p:spPr>
          <a:xfrm>
            <a:off x="9538968" y="609282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Símbolo Gráfico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05768C-06DD-0113-C310-0234FF10C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3" y="4227372"/>
            <a:ext cx="2010397" cy="17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634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7" grpId="0" animBg="1"/>
      <p:bldP spid="38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6">
            <a:extLst>
              <a:ext uri="{FF2B5EF4-FFF2-40B4-BE49-F238E27FC236}">
                <a16:creationId xmlns:a16="http://schemas.microsoft.com/office/drawing/2014/main" id="{425F47AE-C39C-438B-9E19-3E95DB621A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63600" y="1360715"/>
            <a:ext cx="10566400" cy="903514"/>
          </a:xfrm>
        </p:spPr>
        <p:txBody>
          <a:bodyPr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O </a:t>
            </a:r>
            <a:r>
              <a:rPr lang="pt-BR" altLang="en-US" dirty="0" err="1">
                <a:ea typeface="ＭＳ Ｐゴシック" panose="020B0600070205080204" pitchFamily="34" charset="-128"/>
              </a:rPr>
              <a:t>Latch</a:t>
            </a:r>
            <a:r>
              <a:rPr lang="pt-BR" altLang="en-US" dirty="0">
                <a:ea typeface="ＭＳ Ｐゴシック" panose="020B0600070205080204" pitchFamily="34" charset="-128"/>
              </a:rPr>
              <a:t> SR com Controle de Habilitação</a:t>
            </a: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EAE84B8E-558A-4B8A-B756-17D11822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0" hangingPunct="0">
              <a:spcBef>
                <a:spcPct val="0"/>
              </a:spcBef>
              <a:buClrTx/>
              <a:buSzTx/>
              <a:buNone/>
              <a:defRPr/>
            </a:pPr>
            <a:fld id="{47A827D4-048D-421E-960B-AA313C4B0F1A}" type="slidenum">
              <a:rPr lang="pt-BR" altLang="en-US" sz="1800" smtClean="0">
                <a:solidFill>
                  <a:srgbClr val="FFFFFF">
                    <a:lumMod val="50000"/>
                  </a:srgbClr>
                </a:solidFill>
                <a:latin typeface="Tahoma"/>
                <a:cs typeface="+mn-cs"/>
              </a:rPr>
              <a:pPr eaLnBrk="0" hangingPunct="0">
                <a:spcBef>
                  <a:spcPct val="0"/>
                </a:spcBef>
                <a:buClrTx/>
                <a:buSzTx/>
                <a:buNone/>
                <a:defRPr/>
              </a:pPr>
              <a:t>13</a:t>
            </a:fld>
            <a:endParaRPr lang="pt-BR" altLang="en-US" sz="1800" dirty="0">
              <a:solidFill>
                <a:srgbClr val="FFFFFF">
                  <a:lumMod val="50000"/>
                </a:srgbClr>
              </a:solidFill>
              <a:latin typeface="Tahom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EAA002-AD86-A168-33C6-0AF3FA0463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47128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42254"/>
          </a:xfrm>
        </p:spPr>
        <p:txBody>
          <a:bodyPr/>
          <a:lstStyle/>
          <a:p>
            <a:r>
              <a:rPr lang="pt-BR" sz="4400" dirty="0"/>
              <a:t>O </a:t>
            </a:r>
            <a:r>
              <a:rPr lang="pt-BR" sz="4400" dirty="0" err="1"/>
              <a:t>Latch</a:t>
            </a:r>
            <a:r>
              <a:rPr lang="pt-BR" sz="4400" dirty="0"/>
              <a:t> R-S com Controle de habilitação (</a:t>
            </a:r>
            <a:r>
              <a:rPr lang="pt-BR" sz="4400" dirty="0" err="1"/>
              <a:t>Enable</a:t>
            </a:r>
            <a:r>
              <a:rPr lang="pt-BR" sz="4400" dirty="0"/>
              <a:t>)</a:t>
            </a:r>
            <a:r>
              <a:rPr lang="pt-BR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63782"/>
            <a:ext cx="11480800" cy="5352766"/>
          </a:xfrm>
        </p:spPr>
        <p:txBody>
          <a:bodyPr/>
          <a:lstStyle/>
          <a:p>
            <a:r>
              <a:rPr lang="pt-BR" dirty="0"/>
              <a:t>A operação do </a:t>
            </a:r>
            <a:r>
              <a:rPr lang="pt-BR" dirty="0" err="1"/>
              <a:t>Latch</a:t>
            </a:r>
            <a:r>
              <a:rPr lang="pt-BR" dirty="0"/>
              <a:t> SR pode ser modificada acrescentando um sinal de entrada adicional que controla se </a:t>
            </a:r>
            <a:r>
              <a:rPr lang="pt-BR" dirty="0" err="1"/>
              <a:t>S</a:t>
            </a:r>
            <a:r>
              <a:rPr lang="pt-BR" dirty="0"/>
              <a:t> e </a:t>
            </a:r>
            <a:r>
              <a:rPr lang="pt-BR" dirty="0" err="1"/>
              <a:t>R</a:t>
            </a:r>
            <a:r>
              <a:rPr lang="pt-BR" dirty="0"/>
              <a:t> podem mudar o estado do circuito ou não. </a:t>
            </a:r>
          </a:p>
          <a:p>
            <a:pPr lvl="1"/>
            <a:r>
              <a:rPr lang="pt-BR" dirty="0"/>
              <a:t>Quando E = 1 o circuito funciona como um </a:t>
            </a:r>
            <a:r>
              <a:rPr lang="pt-BR" dirty="0" err="1"/>
              <a:t>Latch</a:t>
            </a:r>
            <a:r>
              <a:rPr lang="pt-BR" dirty="0"/>
              <a:t> SR normal. </a:t>
            </a:r>
          </a:p>
          <a:p>
            <a:pPr lvl="1"/>
            <a:r>
              <a:rPr lang="pt-BR" dirty="0"/>
              <a:t>Quando E = 0, as entradas </a:t>
            </a:r>
            <a:r>
              <a:rPr lang="pt-BR" dirty="0" err="1"/>
              <a:t>S</a:t>
            </a:r>
            <a:r>
              <a:rPr lang="pt-BR" dirty="0"/>
              <a:t> e </a:t>
            </a:r>
            <a:r>
              <a:rPr lang="pt-BR" dirty="0" err="1"/>
              <a:t>R</a:t>
            </a:r>
            <a:r>
              <a:rPr lang="pt-BR" dirty="0"/>
              <a:t> são desabilitadas e o circuito apenas mantém o estado atual. </a:t>
            </a:r>
            <a:endParaRPr lang="pt-BR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14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063369"/>
              </p:ext>
            </p:extLst>
          </p:nvPr>
        </p:nvGraphicFramePr>
        <p:xfrm>
          <a:off x="8001989" y="3683957"/>
          <a:ext cx="3152240" cy="2585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7880">
                  <a:extLst>
                    <a:ext uri="{9D8B030D-6E8A-4147-A177-3AD203B41FA5}">
                      <a16:colId xmlns:a16="http://schemas.microsoft.com/office/drawing/2014/main" val="1073661537"/>
                    </a:ext>
                  </a:extLst>
                </a:gridCol>
                <a:gridCol w="71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39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Entrada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Saída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39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baseline="-25000" dirty="0" err="1">
                          <a:solidFill>
                            <a:schemeClr val="bg1"/>
                          </a:solidFill>
                        </a:rPr>
                        <a:t>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</a:t>
                      </a:r>
                    </a:p>
                  </a:txBody>
                  <a:tcP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B81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</a:t>
                      </a:r>
                      <a:r>
                        <a:rPr lang="en-US" baseline="-25000" dirty="0" err="1"/>
                        <a:t>anterior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Q</a:t>
                      </a:r>
                      <a:r>
                        <a:rPr lang="en-US" baseline="-25000" dirty="0" err="1"/>
                        <a:t>anterior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proibido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2913730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C85CFF1-BE5B-666E-B891-B2814ADE0AB9}"/>
              </a:ext>
            </a:extLst>
          </p:cNvPr>
          <p:cNvSpPr/>
          <p:nvPr/>
        </p:nvSpPr>
        <p:spPr bwMode="auto">
          <a:xfrm>
            <a:off x="3558640" y="3808085"/>
            <a:ext cx="2537360" cy="205008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D89DDE-CD4E-5F08-261B-3C8D86D3E96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342584" y="5867655"/>
            <a:ext cx="712495" cy="259645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D562E8-16AB-AB23-9C26-AFB9CC7A5E37}"/>
              </a:ext>
            </a:extLst>
          </p:cNvPr>
          <p:cNvSpPr txBox="1"/>
          <p:nvPr/>
        </p:nvSpPr>
        <p:spPr>
          <a:xfrm>
            <a:off x="3739808" y="6054980"/>
            <a:ext cx="325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Latch</a:t>
            </a:r>
            <a:r>
              <a:rPr lang="pt-BR" dirty="0"/>
              <a:t> SR simples já estudado</a:t>
            </a:r>
          </a:p>
        </p:txBody>
      </p:sp>
      <p:pic>
        <p:nvPicPr>
          <p:cNvPr id="1028" name="Picture 4" descr="Digital Circuits/Latches - Wikibooks, open books for an open world">
            <a:extLst>
              <a:ext uri="{FF2B5EF4-FFF2-40B4-BE49-F238E27FC236}">
                <a16:creationId xmlns:a16="http://schemas.microsoft.com/office/drawing/2014/main" id="{32CD755F-4FB6-E31E-575E-5CA3697B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617" y="3694280"/>
            <a:ext cx="4712383" cy="227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0292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/>
              <a:t>O </a:t>
            </a:r>
            <a:r>
              <a:rPr lang="pt-BR" dirty="0" err="1"/>
              <a:t>Latch</a:t>
            </a:r>
            <a:r>
              <a:rPr lang="pt-BR" dirty="0"/>
              <a:t> </a:t>
            </a:r>
            <a:r>
              <a:rPr lang="pt-BR" dirty="0" err="1"/>
              <a:t>D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hangingPunct="0">
              <a:defRPr/>
            </a:pPr>
            <a:fld id="{5BEF67B4-941F-4736-A122-66E8AE1B4197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15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5318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Latch D</a:t>
            </a:r>
            <a:endParaRPr lang="pt-BR" dirty="0"/>
          </a:p>
        </p:txBody>
      </p:sp>
      <p:sp>
        <p:nvSpPr>
          <p:cNvPr id="59" name="Content Placeholder 2"/>
          <p:cNvSpPr>
            <a:spLocks noGrp="1"/>
          </p:cNvSpPr>
          <p:nvPr>
            <p:ph idx="1"/>
          </p:nvPr>
        </p:nvSpPr>
        <p:spPr>
          <a:xfrm>
            <a:off x="304800" y="931183"/>
            <a:ext cx="11480800" cy="5484295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Latch</a:t>
            </a:r>
            <a:r>
              <a:rPr lang="pt-BR" dirty="0"/>
              <a:t> SR com habilitação se comporta de maneira imprevisível quando </a:t>
            </a:r>
            <a:r>
              <a:rPr lang="pt-BR" i="1" dirty="0" err="1"/>
              <a:t>S</a:t>
            </a:r>
            <a:r>
              <a:rPr lang="pt-BR" dirty="0"/>
              <a:t> e </a:t>
            </a:r>
            <a:r>
              <a:rPr lang="pt-BR" i="1" dirty="0" err="1"/>
              <a:t>R</a:t>
            </a:r>
            <a:r>
              <a:rPr lang="pt-BR" dirty="0"/>
              <a:t> são acionados simultaneamente. O </a:t>
            </a:r>
            <a:r>
              <a:rPr lang="pt-BR" dirty="0" err="1"/>
              <a:t>Latch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resolve esse problema. </a:t>
            </a:r>
          </a:p>
          <a:p>
            <a:r>
              <a:rPr lang="pt-BR" dirty="0"/>
              <a:t>Assim como o </a:t>
            </a:r>
            <a:r>
              <a:rPr lang="pt-BR" dirty="0" err="1"/>
              <a:t>Latch</a:t>
            </a:r>
            <a:r>
              <a:rPr lang="pt-BR" dirty="0"/>
              <a:t> SR, o </a:t>
            </a:r>
            <a:r>
              <a:rPr lang="pt-BR" dirty="0" err="1"/>
              <a:t>Latch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tem um sinal de habilitação. Entretanto, as entradas que determinam </a:t>
            </a:r>
            <a:r>
              <a:rPr lang="pt-BR" i="1" dirty="0" err="1"/>
              <a:t>R</a:t>
            </a:r>
            <a:r>
              <a:rPr lang="pt-BR" dirty="0"/>
              <a:t> e </a:t>
            </a:r>
            <a:r>
              <a:rPr lang="pt-BR" i="1" dirty="0" err="1"/>
              <a:t>S</a:t>
            </a:r>
            <a:r>
              <a:rPr lang="pt-BR" i="1" dirty="0"/>
              <a:t> </a:t>
            </a:r>
            <a:r>
              <a:rPr lang="pt-BR" dirty="0"/>
              <a:t> são alimentadas de modo que uma seja o complemento da outra, evitando a possibilidade de inconsistências quando o </a:t>
            </a:r>
            <a:r>
              <a:rPr lang="pt-BR" dirty="0" err="1"/>
              <a:t>Latch</a:t>
            </a:r>
            <a:r>
              <a:rPr lang="pt-BR" dirty="0"/>
              <a:t> estiver habilitado (</a:t>
            </a:r>
            <a:r>
              <a:rPr lang="pt-BR" i="1" dirty="0"/>
              <a:t>E </a:t>
            </a:r>
            <a:r>
              <a:rPr lang="pt-BR" dirty="0"/>
              <a:t>= 1) 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marL="344487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marL="344487" lvl="1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16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BAC4E2E-A757-0523-D58F-52CE850D6EC1}"/>
              </a:ext>
            </a:extLst>
          </p:cNvPr>
          <p:cNvGrpSpPr/>
          <p:nvPr/>
        </p:nvGrpSpPr>
        <p:grpSpPr>
          <a:xfrm>
            <a:off x="304801" y="4071671"/>
            <a:ext cx="4439728" cy="1921419"/>
            <a:chOff x="1055007" y="2381250"/>
            <a:chExt cx="6337300" cy="2095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BE0BCD-0702-1ADE-E9D0-99CCB8893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007" y="2381250"/>
              <a:ext cx="6337300" cy="2095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5CBA46-9F84-BE1F-7509-6929FE42F309}"/>
                </a:ext>
              </a:extLst>
            </p:cNvPr>
            <p:cNvSpPr txBox="1"/>
            <p:nvPr/>
          </p:nvSpPr>
          <p:spPr>
            <a:xfrm>
              <a:off x="1187405" y="2590800"/>
              <a:ext cx="75111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400" i="1" dirty="0"/>
                <a:t>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D34632D-FDB2-ED9D-FCFF-C40A69988221}"/>
              </a:ext>
            </a:extLst>
          </p:cNvPr>
          <p:cNvGrpSpPr/>
          <p:nvPr/>
        </p:nvGrpSpPr>
        <p:grpSpPr>
          <a:xfrm>
            <a:off x="9230263" y="3906849"/>
            <a:ext cx="1672445" cy="1921419"/>
            <a:chOff x="8541657" y="2554886"/>
            <a:chExt cx="2641600" cy="29337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AA3A0D4-8950-D2C2-9C52-9BF70D8F3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1657" y="2554886"/>
              <a:ext cx="2641600" cy="29337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009B3C-B90F-9CD8-5F9E-EA0E470E09BD}"/>
                </a:ext>
              </a:extLst>
            </p:cNvPr>
            <p:cNvSpPr txBox="1"/>
            <p:nvPr/>
          </p:nvSpPr>
          <p:spPr>
            <a:xfrm>
              <a:off x="9138070" y="3001118"/>
              <a:ext cx="1388416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000" i="1" dirty="0"/>
                <a:t>E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2F00572-07F4-EAF4-F32C-6A7CE4FB2F7B}"/>
              </a:ext>
            </a:extLst>
          </p:cNvPr>
          <p:cNvSpPr txBox="1"/>
          <p:nvPr/>
        </p:nvSpPr>
        <p:spPr>
          <a:xfrm>
            <a:off x="9170029" y="583443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Símbolo Gráfico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056942F-D6AA-A813-0FDA-45308E1EB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83900"/>
              </p:ext>
            </p:extLst>
          </p:nvPr>
        </p:nvGraphicFramePr>
        <p:xfrm>
          <a:off x="5504052" y="4199107"/>
          <a:ext cx="2832729" cy="1838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5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39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Entrada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Saída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3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B81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</a:t>
                      </a:r>
                      <a:r>
                        <a:rPr lang="en-US" baseline="-25000" dirty="0" err="1"/>
                        <a:t>anterior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7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4582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86086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Latch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: Implementação Moderna, Mais Barata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38486"/>
            <a:ext cx="11480800" cy="5193723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Latch-D</a:t>
            </a:r>
            <a:r>
              <a:rPr lang="pt-BR" dirty="0"/>
              <a:t> do slide anterior requer muitos transístores, sendo caro. Por isso, em muitos chips modernos eles são implementados com </a:t>
            </a:r>
            <a:r>
              <a:rPr lang="pt-BR" b="1" dirty="0">
                <a:solidFill>
                  <a:srgbClr val="C00000"/>
                </a:solidFill>
              </a:rPr>
              <a:t>portas de transmissão</a:t>
            </a:r>
            <a:r>
              <a:rPr lang="pt-BR" dirty="0"/>
              <a:t>.</a:t>
            </a:r>
          </a:p>
          <a:p>
            <a:r>
              <a:rPr lang="pt-BR" dirty="0"/>
              <a:t>O estado da </a:t>
            </a:r>
            <a:r>
              <a:rPr lang="pt-BR" dirty="0" err="1"/>
              <a:t>Latch</a:t>
            </a:r>
            <a:r>
              <a:rPr lang="pt-BR" dirty="0"/>
              <a:t> é mantido em N1. O inversor I3 e o buffer </a:t>
            </a:r>
            <a:r>
              <a:rPr lang="pt-BR" dirty="0" err="1"/>
              <a:t>tristate</a:t>
            </a:r>
            <a:r>
              <a:rPr lang="pt-BR" dirty="0"/>
              <a:t>, T1, fornecem feedback para </a:t>
            </a:r>
            <a:r>
              <a:rPr lang="pt-BR" dirty="0" err="1"/>
              <a:t>establizar</a:t>
            </a:r>
            <a:r>
              <a:rPr lang="pt-BR" dirty="0"/>
              <a:t> N1. Se ocorrer uma pequena quantidade de ruído em N1 enquanto E = 0, T1 levará N1 de volta a um valor lógico válido.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17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E897D4-8EFB-7C06-22BD-D652BFBDD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59630"/>
              </p:ext>
            </p:extLst>
          </p:nvPr>
        </p:nvGraphicFramePr>
        <p:xfrm>
          <a:off x="7342477" y="3683843"/>
          <a:ext cx="2832729" cy="1838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5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39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Entrada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Saída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3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B81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</a:t>
                      </a:r>
                      <a:r>
                        <a:rPr lang="en-US" baseline="-25000" dirty="0" err="1"/>
                        <a:t>anterior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7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11D5C-CF73-7487-3693-CB45C557A2D3}"/>
              </a:ext>
            </a:extLst>
          </p:cNvPr>
          <p:cNvGrpSpPr/>
          <p:nvPr/>
        </p:nvGrpSpPr>
        <p:grpSpPr>
          <a:xfrm>
            <a:off x="822613" y="2877093"/>
            <a:ext cx="4820332" cy="3364956"/>
            <a:chOff x="822613" y="3171008"/>
            <a:chExt cx="4820332" cy="33649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EAA9BB-4FBC-CE32-A525-10812D8C8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613" y="3171008"/>
              <a:ext cx="4820332" cy="3349371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1D8C35E-5D62-F5B5-EF1E-49FE31507C1B}"/>
                </a:ext>
              </a:extLst>
            </p:cNvPr>
            <p:cNvGrpSpPr/>
            <p:nvPr/>
          </p:nvGrpSpPr>
          <p:grpSpPr>
            <a:xfrm>
              <a:off x="2339396" y="3524461"/>
              <a:ext cx="2019929" cy="3011503"/>
              <a:chOff x="2350282" y="3535347"/>
              <a:chExt cx="2019929" cy="30115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8ABC550B-C981-6F64-E9D6-D96EB5532C6B}"/>
                      </a:ext>
                    </a:extLst>
                  </p:cNvPr>
                  <p:cNvSpPr txBox="1"/>
                  <p:nvPr/>
                </p:nvSpPr>
                <p:spPr>
                  <a:xfrm>
                    <a:off x="2350282" y="5034106"/>
                    <a:ext cx="692218" cy="49244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pt-BR" sz="32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8ABC550B-C981-6F64-E9D6-D96EB5532C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0282" y="5034106"/>
                    <a:ext cx="692218" cy="49244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81F6A07-FA4F-FAD4-D297-62687AD1B3BA}"/>
                      </a:ext>
                    </a:extLst>
                  </p:cNvPr>
                  <p:cNvSpPr txBox="1"/>
                  <p:nvPr/>
                </p:nvSpPr>
                <p:spPr>
                  <a:xfrm>
                    <a:off x="2437370" y="3535347"/>
                    <a:ext cx="616016" cy="49244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oMath>
                      </m:oMathPara>
                    </a14:m>
                    <a:endParaRPr lang="pt-BR" sz="3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81F6A07-FA4F-FAD4-D297-62687AD1B3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7370" y="3535347"/>
                    <a:ext cx="616016" cy="4924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F09710AE-6517-F2F2-3F01-FEDFE99F084B}"/>
                      </a:ext>
                    </a:extLst>
                  </p:cNvPr>
                  <p:cNvSpPr txBox="1"/>
                  <p:nvPr/>
                </p:nvSpPr>
                <p:spPr>
                  <a:xfrm>
                    <a:off x="3754195" y="4780377"/>
                    <a:ext cx="61601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oMath>
                      </m:oMathPara>
                    </a14:m>
                    <a:endParaRPr lang="pt-BR" sz="24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F09710AE-6517-F2F2-3F01-FEDFE99F08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4195" y="4780377"/>
                    <a:ext cx="616016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C446F2EE-3AC7-E637-0A1C-E996348125F0}"/>
                      </a:ext>
                    </a:extLst>
                  </p:cNvPr>
                  <p:cNvSpPr txBox="1"/>
                  <p:nvPr/>
                </p:nvSpPr>
                <p:spPr>
                  <a:xfrm>
                    <a:off x="3737808" y="6054407"/>
                    <a:ext cx="616016" cy="49244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pt-BR" sz="32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C446F2EE-3AC7-E637-0A1C-E99634812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7808" y="6054407"/>
                    <a:ext cx="616016" cy="492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0710045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6">
            <a:extLst>
              <a:ext uri="{FF2B5EF4-FFF2-40B4-BE49-F238E27FC236}">
                <a16:creationId xmlns:a16="http://schemas.microsoft.com/office/drawing/2014/main" id="{425F47AE-C39C-438B-9E19-3E95DB621A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63600" y="1360715"/>
            <a:ext cx="10566400" cy="903514"/>
          </a:xfrm>
        </p:spPr>
        <p:txBody>
          <a:bodyPr/>
          <a:lstStyle/>
          <a:p>
            <a:pPr algn="ctr"/>
            <a:r>
              <a:rPr lang="pt-BR" altLang="en-US" dirty="0">
                <a:ea typeface="ＭＳ Ｐゴシック" panose="020B0600070205080204" pitchFamily="34" charset="-128"/>
              </a:rPr>
              <a:t>O </a:t>
            </a:r>
            <a:r>
              <a:rPr lang="pt-BR" altLang="en-US" dirty="0" err="1">
                <a:ea typeface="ＭＳ Ｐゴシック" panose="020B0600070205080204" pitchFamily="34" charset="-128"/>
              </a:rPr>
              <a:t>Flip-Flops</a:t>
            </a:r>
            <a:r>
              <a:rPr lang="pt-BR" altLang="en-US" dirty="0">
                <a:ea typeface="ＭＳ Ｐゴシック" panose="020B0600070205080204" pitchFamily="34" charset="-128"/>
              </a:rPr>
              <a:t> </a:t>
            </a:r>
            <a:r>
              <a:rPr lang="pt-BR" altLang="en-US" dirty="0" err="1">
                <a:ea typeface="ＭＳ Ｐゴシック" panose="020B0600070205080204" pitchFamily="34" charset="-128"/>
              </a:rPr>
              <a:t>D</a:t>
            </a:r>
            <a:br>
              <a:rPr lang="pt-BR" altLang="en-US" dirty="0">
                <a:ea typeface="ＭＳ Ｐゴシック" panose="020B0600070205080204" pitchFamily="34" charset="-128"/>
              </a:rPr>
            </a:br>
            <a:r>
              <a:rPr lang="pt-BR" altLang="en-US" sz="32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</a:t>
            </a:r>
            <a:r>
              <a:rPr lang="pt-BR" altLang="en-US" sz="3200" b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Implementação Mestre-Escravo</a:t>
            </a:r>
            <a:r>
              <a:rPr lang="pt-BR" altLang="en-US" sz="32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Sensível a borda de Descida</a:t>
            </a: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EAE84B8E-558A-4B8A-B756-17D11822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0" hangingPunct="0">
              <a:spcBef>
                <a:spcPct val="0"/>
              </a:spcBef>
              <a:buClrTx/>
              <a:buSzTx/>
              <a:buNone/>
              <a:defRPr/>
            </a:pPr>
            <a:fld id="{47A827D4-048D-421E-960B-AA313C4B0F1A}" type="slidenum">
              <a:rPr lang="pt-BR" altLang="en-US" sz="1800" smtClean="0">
                <a:solidFill>
                  <a:srgbClr val="FFFFFF">
                    <a:lumMod val="50000"/>
                  </a:srgbClr>
                </a:solidFill>
                <a:latin typeface="Tahoma"/>
                <a:cs typeface="+mn-cs"/>
              </a:rPr>
              <a:pPr eaLnBrk="0" hangingPunct="0">
                <a:spcBef>
                  <a:spcPct val="0"/>
                </a:spcBef>
                <a:buClrTx/>
                <a:buSzTx/>
                <a:buNone/>
                <a:defRPr/>
              </a:pPr>
              <a:t>18</a:t>
            </a:fld>
            <a:endParaRPr lang="pt-BR" altLang="en-US" sz="1800" dirty="0">
              <a:solidFill>
                <a:srgbClr val="FFFFFF">
                  <a:lumMod val="50000"/>
                </a:srgbClr>
              </a:solidFill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46736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Flip-Flop </a:t>
            </a:r>
            <a:r>
              <a:rPr lang="pt-BR" dirty="0" err="1"/>
              <a:t>D</a:t>
            </a:r>
            <a:r>
              <a:rPr lang="pt-BR" dirty="0"/>
              <a:t> (configuração mestre-escravo)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82030"/>
            <a:ext cx="11480800" cy="5193723"/>
          </a:xfrm>
        </p:spPr>
        <p:txBody>
          <a:bodyPr/>
          <a:lstStyle/>
          <a:p>
            <a:r>
              <a:rPr lang="pt-BR" dirty="0"/>
              <a:t>O FF-D armazena o valor da entrada </a:t>
            </a:r>
            <a:r>
              <a:rPr lang="pt-BR" i="1" dirty="0" err="1"/>
              <a:t>D</a:t>
            </a:r>
            <a:r>
              <a:rPr lang="pt-BR" dirty="0"/>
              <a:t> em </a:t>
            </a:r>
            <a:r>
              <a:rPr lang="pt-BR" i="1" dirty="0" err="1"/>
              <a:t>Q</a:t>
            </a:r>
            <a:r>
              <a:rPr lang="pt-BR" dirty="0"/>
              <a:t> na borda ascendente do </a:t>
            </a:r>
            <a:r>
              <a:rPr lang="pt-BR" dirty="0" err="1"/>
              <a:t>clock</a:t>
            </a:r>
            <a:r>
              <a:rPr lang="pt-BR" dirty="0"/>
              <a:t> e mantém seu estado em todos os outros momentos. Memorize esta definição!</a:t>
            </a:r>
          </a:p>
          <a:p>
            <a:r>
              <a:rPr lang="pt-BR" dirty="0"/>
              <a:t>Pode ser implementado empregando dois </a:t>
            </a:r>
            <a:r>
              <a:rPr lang="pt-BR" dirty="0" err="1"/>
              <a:t>Latches</a:t>
            </a:r>
            <a:r>
              <a:rPr lang="pt-BR" dirty="0"/>
              <a:t> em uma configuração chamada </a:t>
            </a:r>
            <a:r>
              <a:rPr lang="pt-BR" b="1" dirty="0"/>
              <a:t>mestre-escravo</a:t>
            </a:r>
            <a:r>
              <a:rPr lang="pt-BR" dirty="0"/>
              <a:t>. O primeiro </a:t>
            </a:r>
            <a:r>
              <a:rPr lang="pt-BR" dirty="0" err="1"/>
              <a:t>Latch</a:t>
            </a:r>
            <a:r>
              <a:rPr lang="pt-BR" dirty="0"/>
              <a:t> (L1) é chamado de mestre e a segundo </a:t>
            </a:r>
            <a:r>
              <a:rPr lang="pt-BR" dirty="0" err="1"/>
              <a:t>Latch</a:t>
            </a:r>
            <a:r>
              <a:rPr lang="pt-BR" dirty="0"/>
              <a:t> (L2) de escravo, tal como mostra a figura abaixo.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19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7C4DE-E90B-D675-7348-11698A23F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08" y="3029814"/>
            <a:ext cx="4630519" cy="321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10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FE60-968E-164B-9377-BC3A0D264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ＭＳ Ｐゴシック" panose="020B0600070205080204" pitchFamily="34" charset="-128"/>
              </a:rPr>
              <a:t>Agenda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2ACE0-B0C1-DE41-AB11-537FBB9AD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52924"/>
            <a:ext cx="11480800" cy="5425574"/>
          </a:xfrm>
        </p:spPr>
        <p:txBody>
          <a:bodyPr/>
          <a:lstStyle/>
          <a:p>
            <a:r>
              <a:rPr lang="pt-BR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Introdução aos circuitos sequenciais síncronos.</a:t>
            </a:r>
          </a:p>
          <a:p>
            <a:r>
              <a:rPr lang="pt-BR" altLang="en-US" dirty="0">
                <a:ea typeface="ＭＳ Ｐゴシック" panose="020B0600070205080204" pitchFamily="34" charset="-128"/>
              </a:rPr>
              <a:t>Elementos Básicos de Armazenamento:</a:t>
            </a:r>
          </a:p>
          <a:p>
            <a:pPr lvl="1"/>
            <a:r>
              <a:rPr lang="pt-BR" altLang="en-US" dirty="0" err="1">
                <a:ea typeface="ＭＳ Ｐゴシック" panose="020B0600070205080204" pitchFamily="34" charset="-128"/>
              </a:rPr>
              <a:t>Latch</a:t>
            </a:r>
            <a:r>
              <a:rPr lang="pt-BR" altLang="en-US" dirty="0">
                <a:ea typeface="ＭＳ Ｐゴシック" panose="020B0600070205080204" pitchFamily="34" charset="-128"/>
              </a:rPr>
              <a:t> R-S e </a:t>
            </a:r>
            <a:r>
              <a:rPr lang="pt-BR" altLang="en-US" dirty="0" err="1">
                <a:ea typeface="ＭＳ Ｐゴシック" panose="020B0600070205080204" pitchFamily="34" charset="-128"/>
              </a:rPr>
              <a:t>Latch</a:t>
            </a:r>
            <a:r>
              <a:rPr lang="pt-BR" altLang="en-US" dirty="0">
                <a:ea typeface="ＭＳ Ｐゴシック" panose="020B0600070205080204" pitchFamily="34" charset="-128"/>
              </a:rPr>
              <a:t> D.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Flip-Flop </a:t>
            </a:r>
            <a:r>
              <a:rPr lang="pt-BR" altLang="en-US" dirty="0" err="1">
                <a:ea typeface="ＭＳ Ｐゴシック" panose="020B0600070205080204" pitchFamily="34" charset="-128"/>
              </a:rPr>
              <a:t>D</a:t>
            </a:r>
            <a:r>
              <a:rPr lang="pt-BR" altLang="en-US" dirty="0">
                <a:ea typeface="ＭＳ Ｐゴシック" panose="020B0600070205080204" pitchFamily="34" charset="-128"/>
              </a:rPr>
              <a:t>, Flip-Flop JK e Flip-Flop T.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Registradores.</a:t>
            </a:r>
          </a:p>
          <a:p>
            <a:r>
              <a:rPr lang="pt-BR" altLang="en-US" dirty="0">
                <a:ea typeface="ＭＳ Ｐゴシック" panose="020B0600070205080204" pitchFamily="34" charset="-128"/>
              </a:rPr>
              <a:t>Máquinas de Estado Finito (</a:t>
            </a:r>
            <a:r>
              <a:rPr lang="pt-BR" altLang="en-US" dirty="0" err="1">
                <a:ea typeface="ＭＳ Ｐゴシック" panose="020B0600070205080204" pitchFamily="34" charset="-128"/>
              </a:rPr>
              <a:t>Finite</a:t>
            </a:r>
            <a:r>
              <a:rPr lang="pt-BR" altLang="en-US" dirty="0">
                <a:ea typeface="ＭＳ Ｐゴシック" panose="020B0600070205080204" pitchFamily="34" charset="-128"/>
              </a:rPr>
              <a:t> </a:t>
            </a:r>
            <a:r>
              <a:rPr lang="pt-BR" altLang="en-US" dirty="0" err="1">
                <a:ea typeface="ＭＳ Ｐゴシック" panose="020B0600070205080204" pitchFamily="34" charset="-128"/>
              </a:rPr>
              <a:t>State</a:t>
            </a:r>
            <a:r>
              <a:rPr lang="pt-BR" altLang="en-US" dirty="0">
                <a:ea typeface="ＭＳ Ｐゴシック" panose="020B0600070205080204" pitchFamily="34" charset="-128"/>
              </a:rPr>
              <a:t> </a:t>
            </a:r>
            <a:r>
              <a:rPr lang="pt-BR" altLang="en-US" dirty="0" err="1">
                <a:ea typeface="ＭＳ Ｐゴシック" panose="020B0600070205080204" pitchFamily="34" charset="-128"/>
              </a:rPr>
              <a:t>Machine</a:t>
            </a:r>
            <a:r>
              <a:rPr lang="pt-BR" altLang="en-US" dirty="0">
                <a:ea typeface="ＭＳ Ｐゴシック" panose="020B0600070205080204" pitchFamily="34" charset="-128"/>
              </a:rPr>
              <a:t> - FSM):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Estado &amp; </a:t>
            </a:r>
            <a:r>
              <a:rPr lang="pt-BR" altLang="en-US" dirty="0" err="1">
                <a:ea typeface="ＭＳ Ｐゴシック" panose="020B0600070205080204" pitchFamily="34" charset="-128"/>
              </a:rPr>
              <a:t>Clock</a:t>
            </a:r>
            <a:r>
              <a:rPr lang="pt-BR" altLang="en-US" dirty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Assíncrono vs. Síncrono.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Como projetar </a:t>
            </a:r>
            <a:r>
              <a:rPr lang="pt-BR" altLang="en-US" dirty="0" err="1">
                <a:ea typeface="ＭＳ Ｐゴシック" panose="020B0600070205080204" pitchFamily="34" charset="-128"/>
              </a:rPr>
              <a:t>FSMs</a:t>
            </a:r>
            <a:r>
              <a:rPr lang="pt-BR" altLang="en-US" dirty="0">
                <a:ea typeface="ＭＳ Ｐゴシック" panose="020B0600070205080204" pitchFamily="34" charset="-128"/>
              </a:rPr>
              <a:t>.</a:t>
            </a:r>
          </a:p>
          <a:p>
            <a:r>
              <a:rPr lang="pt-BR" altLang="en-US" dirty="0">
                <a:ea typeface="ＭＳ Ｐゴシック" panose="020B0600070205080204" pitchFamily="34" charset="-128"/>
              </a:rPr>
              <a:t>Memórias.</a:t>
            </a:r>
          </a:p>
          <a:p>
            <a:pPr marL="0" indent="0">
              <a:buNone/>
            </a:pP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30914-DDCB-8244-B796-32EF5BABCB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2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1905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Flip-Flop </a:t>
            </a:r>
            <a:r>
              <a:rPr lang="pt-BR" dirty="0" err="1"/>
              <a:t>D</a:t>
            </a:r>
            <a:r>
              <a:rPr lang="pt-BR" dirty="0"/>
              <a:t>: detalhes da operação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38486"/>
            <a:ext cx="11480800" cy="5193723"/>
          </a:xfrm>
        </p:spPr>
        <p:txBody>
          <a:bodyPr/>
          <a:lstStyle/>
          <a:p>
            <a:r>
              <a:rPr lang="pt-BR" u="sng" dirty="0"/>
              <a:t>Propriedades</a:t>
            </a:r>
            <a:r>
              <a:rPr lang="pt-BR" dirty="0"/>
              <a:t>: </a:t>
            </a:r>
          </a:p>
          <a:p>
            <a:pPr lvl="1">
              <a:buSzPct val="65000"/>
            </a:pPr>
            <a:r>
              <a:rPr lang="pt-BR" sz="2000" dirty="0"/>
              <a:t>Quando </a:t>
            </a:r>
            <a:r>
              <a:rPr lang="pt-BR" sz="2000" i="1" dirty="0"/>
              <a:t>CLK </a:t>
            </a:r>
            <a:r>
              <a:rPr lang="pt-BR" sz="2000" dirty="0"/>
              <a:t>= 0 o </a:t>
            </a:r>
            <a:r>
              <a:rPr lang="pt-BR" sz="2000" dirty="0" err="1"/>
              <a:t>Latch</a:t>
            </a:r>
            <a:r>
              <a:rPr lang="pt-BR" sz="2000" dirty="0"/>
              <a:t> L1 grava </a:t>
            </a:r>
            <a:r>
              <a:rPr lang="pt-BR" sz="2000" i="1" dirty="0" err="1"/>
              <a:t>D</a:t>
            </a:r>
            <a:r>
              <a:rPr lang="pt-BR" sz="2000" dirty="0"/>
              <a:t>, isto é, N1 = </a:t>
            </a:r>
            <a:r>
              <a:rPr lang="pt-BR" sz="2000" i="1" dirty="0"/>
              <a:t>D</a:t>
            </a:r>
            <a:r>
              <a:rPr lang="pt-BR" sz="2000" dirty="0"/>
              <a:t>. Quando </a:t>
            </a:r>
            <a:r>
              <a:rPr lang="pt-BR" sz="2000" i="1" dirty="0"/>
              <a:t>CLK </a:t>
            </a:r>
            <a:r>
              <a:rPr lang="pt-BR" sz="2000" dirty="0"/>
              <a:t>= 1 o </a:t>
            </a:r>
            <a:r>
              <a:rPr lang="pt-BR" sz="2000" dirty="0" err="1"/>
              <a:t>Latch</a:t>
            </a:r>
            <a:r>
              <a:rPr lang="pt-BR" sz="2000" dirty="0"/>
              <a:t> L2 grava N1, isto é, </a:t>
            </a:r>
            <a:r>
              <a:rPr lang="pt-BR" sz="2000" i="1" dirty="0" err="1"/>
              <a:t>Q</a:t>
            </a:r>
            <a:r>
              <a:rPr lang="pt-BR" sz="2000" dirty="0"/>
              <a:t> = N1.</a:t>
            </a:r>
            <a:r>
              <a:rPr lang="pt-BR" sz="2000" i="1" dirty="0"/>
              <a:t> </a:t>
            </a:r>
            <a:r>
              <a:rPr lang="pt-BR" sz="2000" dirty="0"/>
              <a:t>Isso significa que, como um todo, o Flip-Flop </a:t>
            </a:r>
            <a:r>
              <a:rPr lang="pt-BR" sz="2000" dirty="0" err="1"/>
              <a:t>D</a:t>
            </a:r>
            <a:r>
              <a:rPr lang="pt-BR" sz="2000" dirty="0"/>
              <a:t> grava </a:t>
            </a:r>
            <a:r>
              <a:rPr lang="pt-BR" sz="2000" i="1" dirty="0" err="1"/>
              <a:t>D</a:t>
            </a:r>
            <a:r>
              <a:rPr lang="pt-BR" sz="2000" i="1" dirty="0"/>
              <a:t> </a:t>
            </a:r>
            <a:r>
              <a:rPr lang="pt-BR" sz="2000" dirty="0"/>
              <a:t>(</a:t>
            </a:r>
            <a:r>
              <a:rPr lang="pt-BR" sz="2000" i="1" dirty="0" err="1"/>
              <a:t>Q</a:t>
            </a:r>
            <a:r>
              <a:rPr lang="pt-BR" sz="2000" dirty="0"/>
              <a:t> = </a:t>
            </a:r>
            <a:r>
              <a:rPr lang="pt-BR" sz="2000" i="1" dirty="0" err="1"/>
              <a:t>D</a:t>
            </a:r>
            <a:r>
              <a:rPr lang="pt-BR" sz="2000" dirty="0"/>
              <a:t>) na </a:t>
            </a:r>
            <a:r>
              <a:rPr lang="pt-BR" sz="2000" b="1" dirty="0">
                <a:solidFill>
                  <a:srgbClr val="7030A0"/>
                </a:solidFill>
              </a:rPr>
              <a:t>transição positiva</a:t>
            </a:r>
            <a:r>
              <a:rPr lang="pt-BR" sz="2000" dirty="0"/>
              <a:t> de </a:t>
            </a:r>
            <a:r>
              <a:rPr lang="pt-BR" sz="2000" i="1" dirty="0"/>
              <a:t>CLK</a:t>
            </a:r>
            <a:r>
              <a:rPr lang="pt-BR" sz="2000" dirty="0"/>
              <a:t>.</a:t>
            </a:r>
          </a:p>
          <a:p>
            <a:pPr lvl="2"/>
            <a:r>
              <a:rPr lang="pt-BR" dirty="0"/>
              <a:t>Momentos antes da transição positiva N1 = </a:t>
            </a:r>
            <a:r>
              <a:rPr lang="pt-BR" dirty="0" err="1"/>
              <a:t>D</a:t>
            </a:r>
            <a:r>
              <a:rPr lang="pt-BR" dirty="0"/>
              <a:t> e momentos depois </a:t>
            </a:r>
            <a:r>
              <a:rPr lang="pt-BR" dirty="0" err="1"/>
              <a:t>Q</a:t>
            </a:r>
            <a:r>
              <a:rPr lang="pt-BR" dirty="0"/>
              <a:t> = N1.</a:t>
            </a:r>
          </a:p>
          <a:p>
            <a:pPr lvl="1">
              <a:buSzPct val="65000"/>
            </a:pPr>
            <a:r>
              <a:rPr lang="pt-BR" dirty="0"/>
              <a:t>O bit armazenado fica disponível durante o ciclo completo do </a:t>
            </a:r>
            <a:r>
              <a:rPr lang="pt-BR" dirty="0" err="1"/>
              <a:t>clock</a:t>
            </a:r>
            <a:r>
              <a:rPr lang="pt-BR" dirty="0"/>
              <a:t>.</a:t>
            </a:r>
          </a:p>
          <a:p>
            <a:pPr marL="344487" lvl="1" indent="0">
              <a:buSzPct val="100000"/>
              <a:buNone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20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5221007" y="3936036"/>
            <a:ext cx="2631374" cy="690442"/>
            <a:chOff x="4237944" y="4777203"/>
            <a:chExt cx="2631374" cy="690442"/>
          </a:xfrm>
        </p:grpSpPr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7944" y="4823791"/>
              <a:ext cx="2434307" cy="557862"/>
            </a:xfrm>
            <a:prstGeom prst="rect">
              <a:avLst/>
            </a:prstGeom>
          </p:spPr>
        </p:pic>
        <p:sp>
          <p:nvSpPr>
            <p:cNvPr id="121" name="TextBox 120"/>
            <p:cNvSpPr txBox="1"/>
            <p:nvPr/>
          </p:nvSpPr>
          <p:spPr>
            <a:xfrm>
              <a:off x="6556412" y="509831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531863" y="477720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pt-BR" dirty="0">
                  <a:solidFill>
                    <a:srgbClr val="000000"/>
                  </a:solidFill>
                </a:rPr>
                <a:t>1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8D692B7-0967-F91B-2F17-9BAEDAF26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4" y="3190788"/>
            <a:ext cx="4680858" cy="3252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90B03-7FE7-4E7F-8F58-9E74BA6E7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069729" y="3997648"/>
            <a:ext cx="2434307" cy="557862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B194831-BCF3-978F-EAAB-7B9F69D03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132873"/>
              </p:ext>
            </p:extLst>
          </p:nvPr>
        </p:nvGraphicFramePr>
        <p:xfrm>
          <a:off x="8863271" y="3997648"/>
          <a:ext cx="2832729" cy="2209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5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39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Entrada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Saída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3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CLK</a:t>
                      </a:r>
                    </a:p>
                  </a:txBody>
                  <a:tcP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B81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</a:t>
                      </a:r>
                      <a:r>
                        <a:rPr lang="en-US" baseline="-25000" dirty="0" err="1"/>
                        <a:t>anterior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Q</a:t>
                      </a:r>
                      <a:r>
                        <a:rPr lang="en-US" baseline="-25000" dirty="0" err="1"/>
                        <a:t>anterior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70672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7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72959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FF-D: implementação moderna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38487"/>
            <a:ext cx="11480800" cy="1804714"/>
          </a:xfrm>
        </p:spPr>
        <p:txBody>
          <a:bodyPr/>
          <a:lstStyle/>
          <a:p>
            <a:r>
              <a:rPr lang="pt-BR" dirty="0"/>
              <a:t>O FF-D quando implementado com </a:t>
            </a:r>
            <a:r>
              <a:rPr lang="pt-BR" dirty="0" err="1"/>
              <a:t>Latches</a:t>
            </a:r>
            <a:r>
              <a:rPr lang="pt-BR" dirty="0"/>
              <a:t> baseados em portas lógicas é caro, pois utiliza muitos transístores. </a:t>
            </a:r>
          </a:p>
          <a:p>
            <a:r>
              <a:rPr lang="pt-BR" dirty="0"/>
              <a:t>A implementação normalmente empregada em chips modernos é feita na configuração mestre-escravo, usando </a:t>
            </a:r>
            <a:r>
              <a:rPr lang="pt-BR" dirty="0" err="1"/>
              <a:t>Latches-D</a:t>
            </a:r>
            <a:r>
              <a:rPr lang="pt-BR" dirty="0"/>
              <a:t> baseados em portas de transmissão e buffers construídos com inversores. Nessa implementação, o FF-D usa 20 transístores.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21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C68FD-7CE9-E4A7-A3B6-086E9253FD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4" b="10215"/>
          <a:stretch/>
        </p:blipFill>
        <p:spPr>
          <a:xfrm>
            <a:off x="2341690" y="3429000"/>
            <a:ext cx="7772400" cy="300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15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u="sng" dirty="0"/>
              <a:t>Resumo</a:t>
            </a:r>
            <a:r>
              <a:rPr lang="pt-BR" dirty="0"/>
              <a:t>: O Flip-Flop </a:t>
            </a:r>
            <a:r>
              <a:rPr lang="pt-BR" dirty="0" err="1"/>
              <a:t>D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22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692B7-0967-F91B-2F17-9BAEDAF26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93" y="1153342"/>
            <a:ext cx="5208735" cy="361892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B194831-BCF3-978F-EAAB-7B9F69D03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359767"/>
              </p:ext>
            </p:extLst>
          </p:nvPr>
        </p:nvGraphicFramePr>
        <p:xfrm>
          <a:off x="7625722" y="4108450"/>
          <a:ext cx="2832729" cy="2209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5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39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Entrada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Saída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3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CLK</a:t>
                      </a:r>
                    </a:p>
                  </a:txBody>
                  <a:tcP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B81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</a:t>
                      </a:r>
                      <a:r>
                        <a:rPr lang="en-US" baseline="-25000" dirty="0" err="1"/>
                        <a:t>anterior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Q</a:t>
                      </a:r>
                      <a:r>
                        <a:rPr lang="en-US" baseline="-25000" dirty="0" err="1"/>
                        <a:t>anterior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70672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7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56330A7-DB62-42A3-16C2-19FE129B8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714" y="1404619"/>
            <a:ext cx="4085585" cy="1855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7AFA7A-4A09-93FB-C025-0CE6B6CCDD88}"/>
              </a:ext>
            </a:extLst>
          </p:cNvPr>
          <p:cNvSpPr txBox="1"/>
          <p:nvPr/>
        </p:nvSpPr>
        <p:spPr>
          <a:xfrm>
            <a:off x="6834716" y="942954"/>
            <a:ext cx="460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Representação Simbólica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76B2F-7328-CCF0-39F3-5A1221966B70}"/>
              </a:ext>
            </a:extLst>
          </p:cNvPr>
          <p:cNvSpPr txBox="1"/>
          <p:nvPr/>
        </p:nvSpPr>
        <p:spPr>
          <a:xfrm>
            <a:off x="6890051" y="3614419"/>
            <a:ext cx="4603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Tabela Verdade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9D905D-422F-C67D-9D46-45EF6C8C4461}"/>
              </a:ext>
            </a:extLst>
          </p:cNvPr>
          <p:cNvSpPr txBox="1"/>
          <p:nvPr/>
        </p:nvSpPr>
        <p:spPr>
          <a:xfrm>
            <a:off x="121921" y="4796716"/>
            <a:ext cx="627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Na implementação os </a:t>
            </a:r>
            <a:r>
              <a:rPr lang="pt-BR" sz="2400" dirty="0" err="1"/>
              <a:t>Latches</a:t>
            </a:r>
            <a:r>
              <a:rPr lang="pt-BR" sz="2400" dirty="0"/>
              <a:t> podem ser construídos com portas lógicas ou baseados em portas de transmissão</a:t>
            </a:r>
          </a:p>
        </p:txBody>
      </p:sp>
    </p:spTree>
    <p:extLst>
      <p:ext uri="{BB962C8B-B14F-4D97-AF65-F5344CB8AC3E}">
        <p14:creationId xmlns:p14="http://schemas.microsoft.com/office/powerpoint/2010/main" val="135805816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6">
            <a:extLst>
              <a:ext uri="{FF2B5EF4-FFF2-40B4-BE49-F238E27FC236}">
                <a16:creationId xmlns:a16="http://schemas.microsoft.com/office/drawing/2014/main" id="{425F47AE-C39C-438B-9E19-3E95DB621A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63600" y="1360715"/>
            <a:ext cx="10566400" cy="903514"/>
          </a:xfrm>
        </p:spPr>
        <p:txBody>
          <a:bodyPr/>
          <a:lstStyle/>
          <a:p>
            <a:pPr algn="ctr"/>
            <a:r>
              <a:rPr lang="pt-BR" altLang="en-US" dirty="0">
                <a:ea typeface="ＭＳ Ｐゴシック" panose="020B0600070205080204" pitchFamily="34" charset="-128"/>
              </a:rPr>
              <a:t>Flip-Flop JK e Flip-Flop </a:t>
            </a:r>
            <a:r>
              <a:rPr lang="pt-BR" altLang="en-US" dirty="0" err="1">
                <a:ea typeface="ＭＳ Ｐゴシック" panose="020B0600070205080204" pitchFamily="34" charset="-128"/>
              </a:rPr>
              <a:t>T</a:t>
            </a:r>
            <a:endParaRPr lang="pt-BR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EAE84B8E-558A-4B8A-B756-17D11822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0" hangingPunct="0">
              <a:spcBef>
                <a:spcPct val="0"/>
              </a:spcBef>
              <a:buClrTx/>
              <a:buSzTx/>
              <a:buNone/>
              <a:defRPr/>
            </a:pPr>
            <a:fld id="{47A827D4-048D-421E-960B-AA313C4B0F1A}" type="slidenum">
              <a:rPr lang="pt-BR" altLang="en-US" sz="1800" smtClean="0">
                <a:solidFill>
                  <a:srgbClr val="FFFFFF">
                    <a:lumMod val="50000"/>
                  </a:srgbClr>
                </a:solidFill>
                <a:latin typeface="Tahoma"/>
                <a:cs typeface="+mn-cs"/>
              </a:rPr>
              <a:pPr eaLnBrk="0" hangingPunct="0">
                <a:spcBef>
                  <a:spcPct val="0"/>
                </a:spcBef>
                <a:buClrTx/>
                <a:buSzTx/>
                <a:buNone/>
                <a:defRPr/>
              </a:pPr>
              <a:t>23</a:t>
            </a:fld>
            <a:endParaRPr lang="pt-BR" altLang="en-US" sz="1800" dirty="0">
              <a:solidFill>
                <a:srgbClr val="FFFFFF">
                  <a:lumMod val="50000"/>
                </a:srgbClr>
              </a:solidFill>
              <a:latin typeface="Tahom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A0C412-8BD5-7C4F-F9EC-D7D20D5ACA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594521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85142-54EB-C95F-B4FE-98C56A431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18129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Flip-Flops</a:t>
            </a:r>
            <a:r>
              <a:rPr lang="pt-BR" dirty="0"/>
              <a:t> JK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D58DF-A253-0F19-5AB1-E8AE0022A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915760"/>
            <a:ext cx="11576051" cy="2513240"/>
          </a:xfrm>
        </p:spPr>
        <p:txBody>
          <a:bodyPr/>
          <a:lstStyle/>
          <a:p>
            <a:r>
              <a:rPr lang="pt-BR" dirty="0"/>
              <a:t>O flip-flop </a:t>
            </a:r>
            <a:r>
              <a:rPr lang="pt-BR" dirty="0" err="1"/>
              <a:t>D</a:t>
            </a:r>
            <a:r>
              <a:rPr lang="pt-BR" dirty="0"/>
              <a:t> é o mais econômico e eficiente em termos do número de portas lógicas empregadas. Entretanto, em alguns projetos, outros tipos de </a:t>
            </a:r>
            <a:r>
              <a:rPr lang="pt-BR" dirty="0" err="1"/>
              <a:t>flip-flops</a:t>
            </a:r>
            <a:r>
              <a:rPr lang="pt-BR" dirty="0"/>
              <a:t> podem ser empregados para facilitar a implementação, incluindo os FF-JK e FF-T.</a:t>
            </a:r>
          </a:p>
          <a:p>
            <a:r>
              <a:rPr lang="pt-BR" dirty="0"/>
              <a:t>O FF-JK possui duas entradas e pode realizar três operações: Set (</a:t>
            </a:r>
            <a:r>
              <a:rPr lang="pt-BR" dirty="0" err="1"/>
              <a:t>Q</a:t>
            </a:r>
            <a:r>
              <a:rPr lang="pt-BR" dirty="0"/>
              <a:t> = 1), Reset (</a:t>
            </a:r>
            <a:r>
              <a:rPr lang="pt-BR" dirty="0" err="1"/>
              <a:t>Q</a:t>
            </a:r>
            <a:r>
              <a:rPr lang="pt-BR" dirty="0"/>
              <a:t> = 0) e Complemento (</a:t>
            </a:r>
            <a:r>
              <a:rPr lang="pt-BR" dirty="0" err="1"/>
              <a:t>Q</a:t>
            </a:r>
            <a:r>
              <a:rPr lang="pt-BR" dirty="0"/>
              <a:t> = </a:t>
            </a:r>
            <a:r>
              <a:rPr lang="pt-BR" dirty="0" err="1"/>
              <a:t>Q</a:t>
            </a:r>
            <a:r>
              <a:rPr lang="pt-BR" dirty="0"/>
              <a:t>’). Abaixo a tabela verdade: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BC898-C9CF-D213-AB90-540BCA230A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72981D-93EE-57C2-B61A-BD30F5AC0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656013"/>
              </p:ext>
            </p:extLst>
          </p:nvPr>
        </p:nvGraphicFramePr>
        <p:xfrm>
          <a:off x="4496708" y="3474231"/>
          <a:ext cx="2832728" cy="2941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3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189">
                  <a:extLst>
                    <a:ext uri="{9D8B030D-6E8A-4147-A177-3AD203B41FA5}">
                      <a16:colId xmlns:a16="http://schemas.microsoft.com/office/drawing/2014/main" val="2522781997"/>
                    </a:ext>
                  </a:extLst>
                </a:gridCol>
                <a:gridCol w="943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395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Entrada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Saída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3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CLK</a:t>
                      </a:r>
                    </a:p>
                  </a:txBody>
                  <a:tcP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B81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</a:t>
                      </a:r>
                      <a:r>
                        <a:rPr lang="en-US" baseline="-25000" dirty="0" err="1"/>
                        <a:t>anterior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Q</a:t>
                      </a:r>
                      <a:r>
                        <a:rPr lang="en-US" baseline="-25000" dirty="0" err="1"/>
                        <a:t>anterior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70672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Q</a:t>
                      </a:r>
                      <a:r>
                        <a:rPr lang="en-US" baseline="-25000" dirty="0" err="1"/>
                        <a:t>anterior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7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7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8067645"/>
                  </a:ext>
                </a:extLst>
              </a:tr>
              <a:tr h="3227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Q’</a:t>
                      </a:r>
                      <a:r>
                        <a:rPr lang="en-US" baseline="-25000" dirty="0" err="1"/>
                        <a:t>anterior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7736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497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85142-54EB-C95F-B4FE-98C56A431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18129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Flip-Flops</a:t>
            </a:r>
            <a:r>
              <a:rPr lang="pt-BR" dirty="0"/>
              <a:t> JK (Cont.)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DD58DF-A253-0F19-5AB1-E8AE0022A1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97528"/>
                <a:ext cx="11480800" cy="1228087"/>
              </a:xfrm>
            </p:spPr>
            <p:txBody>
              <a:bodyPr/>
              <a:lstStyle/>
              <a:p>
                <a:r>
                  <a:rPr lang="pt-BR" dirty="0"/>
                  <a:t>O FF-JK pode ser construídos usando o flip-flop </a:t>
                </a:r>
                <a:r>
                  <a:rPr lang="pt-BR" dirty="0" err="1"/>
                  <a:t>D</a:t>
                </a:r>
                <a:r>
                  <a:rPr lang="pt-BR" dirty="0"/>
                  <a:t> associado com uma lógica externa para a entrada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pt-BR" dirty="0"/>
                  <a:t>. Tal lógica pode ser obtida partindo da forma canônica (SOP) considerando os </a:t>
                </a:r>
                <a:r>
                  <a:rPr lang="pt-BR" dirty="0" err="1"/>
                  <a:t>mintermos</a:t>
                </a:r>
                <a:r>
                  <a:rPr lang="pt-BR" dirty="0"/>
                  <a:t> destacados em vermelho e simplificando.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DD58DF-A253-0F19-5AB1-E8AE0022A1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97528"/>
                <a:ext cx="11480800" cy="1228087"/>
              </a:xfrm>
              <a:blipFill>
                <a:blip r:embed="rId2"/>
                <a:stretch>
                  <a:fillRect l="-221" t="-4082" r="-774" b="-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BC898-C9CF-D213-AB90-540BCA230A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A02BD4-7790-275B-94BD-AAC3836F9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778489"/>
              </p:ext>
            </p:extLst>
          </p:nvPr>
        </p:nvGraphicFramePr>
        <p:xfrm>
          <a:off x="4200071" y="2352614"/>
          <a:ext cx="3690258" cy="4043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9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183">
                  <a:extLst>
                    <a:ext uri="{9D8B030D-6E8A-4147-A177-3AD203B41FA5}">
                      <a16:colId xmlns:a16="http://schemas.microsoft.com/office/drawing/2014/main" val="2522781997"/>
                    </a:ext>
                  </a:extLst>
                </a:gridCol>
                <a:gridCol w="888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8355">
                  <a:extLst>
                    <a:ext uri="{9D8B030D-6E8A-4147-A177-3AD203B41FA5}">
                      <a16:colId xmlns:a16="http://schemas.microsoft.com/office/drawing/2014/main" val="2134962057"/>
                    </a:ext>
                  </a:extLst>
                </a:gridCol>
              </a:tblGrid>
              <a:tr h="1893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CLK</a:t>
                      </a:r>
                    </a:p>
                  </a:txBody>
                  <a:tcP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B81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70672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893824"/>
                  </a:ext>
                </a:extLst>
              </a:tr>
              <a:tr h="3227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7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20646036"/>
                  </a:ext>
                </a:extLst>
              </a:tr>
              <a:tr h="3227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79023055"/>
                  </a:ext>
                </a:extLst>
              </a:tr>
              <a:tr h="3227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8067645"/>
                  </a:ext>
                </a:extLst>
              </a:tr>
              <a:tr h="3227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7736255"/>
                  </a:ext>
                </a:extLst>
              </a:tr>
              <a:tr h="3227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53930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36825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85142-54EB-C95F-B4FE-98C56A431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18129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Flip-Flops</a:t>
            </a:r>
            <a:r>
              <a:rPr lang="pt-BR" dirty="0"/>
              <a:t> JK (Cont.)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DD58DF-A253-0F19-5AB1-E8AE0022A1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21968"/>
                <a:ext cx="11480800" cy="1567228"/>
              </a:xfrm>
            </p:spPr>
            <p:txBody>
              <a:bodyPr/>
              <a:lstStyle/>
              <a:p>
                <a:r>
                  <a:rPr lang="pt-BR" dirty="0"/>
                  <a:t>O circuito de um flip-flop JK construído a partir de um flip-flop </a:t>
                </a:r>
                <a:r>
                  <a:rPr lang="pt-BR" dirty="0" err="1"/>
                  <a:t>D</a:t>
                </a:r>
                <a:r>
                  <a:rPr lang="pt-BR" dirty="0"/>
                  <a:t> é mostrado abaixo. A lógica associada à entrada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𝐽𝑄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pode ser obtida considerando J, </a:t>
                </a:r>
                <a:r>
                  <a:rPr lang="pt-BR" dirty="0" err="1"/>
                  <a:t>K</a:t>
                </a:r>
                <a:r>
                  <a:rPr lang="pt-BR" dirty="0"/>
                  <a:t> e </a:t>
                </a:r>
                <a:r>
                  <a:rPr lang="pt-BR" dirty="0" err="1"/>
                  <a:t>Q</a:t>
                </a:r>
                <a:r>
                  <a:rPr lang="pt-BR" dirty="0"/>
                  <a:t> como entradas para definir o valor de </a:t>
                </a:r>
                <a:r>
                  <a:rPr lang="pt-BR" dirty="0" err="1"/>
                  <a:t>D</a:t>
                </a:r>
                <a:r>
                  <a:rPr lang="pt-BR" dirty="0"/>
                  <a:t>, tal como explicado no slide anterior.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DD58DF-A253-0F19-5AB1-E8AE0022A1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21968"/>
                <a:ext cx="11480800" cy="1567228"/>
              </a:xfrm>
              <a:blipFill>
                <a:blip r:embed="rId2"/>
                <a:stretch>
                  <a:fillRect l="-221" t="-3200" r="-1106" b="-72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BC898-C9CF-D213-AB90-540BCA230A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32A9A-0F0C-5740-081B-06DE702029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66"/>
          <a:stretch/>
        </p:blipFill>
        <p:spPr>
          <a:xfrm>
            <a:off x="43539" y="2970274"/>
            <a:ext cx="6189993" cy="305558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A02BD4-7790-275B-94BD-AAC3836F9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625683"/>
              </p:ext>
            </p:extLst>
          </p:nvPr>
        </p:nvGraphicFramePr>
        <p:xfrm>
          <a:off x="6649775" y="3084541"/>
          <a:ext cx="2832728" cy="2941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3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189">
                  <a:extLst>
                    <a:ext uri="{9D8B030D-6E8A-4147-A177-3AD203B41FA5}">
                      <a16:colId xmlns:a16="http://schemas.microsoft.com/office/drawing/2014/main" val="2522781997"/>
                    </a:ext>
                  </a:extLst>
                </a:gridCol>
                <a:gridCol w="943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395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Entrada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Saída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3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CLK</a:t>
                      </a:r>
                    </a:p>
                  </a:txBody>
                  <a:tcP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B81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B81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</a:t>
                      </a:r>
                      <a:r>
                        <a:rPr lang="en-US" baseline="-25000" dirty="0" err="1"/>
                        <a:t>anterior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Q</a:t>
                      </a:r>
                      <a:r>
                        <a:rPr lang="en-US" baseline="-25000" dirty="0" err="1"/>
                        <a:t>anterior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70672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Q</a:t>
                      </a:r>
                      <a:r>
                        <a:rPr lang="en-US" baseline="-25000" dirty="0" err="1"/>
                        <a:t>anterior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7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7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8067645"/>
                  </a:ext>
                </a:extLst>
              </a:tr>
              <a:tr h="3227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Q’</a:t>
                      </a:r>
                      <a:r>
                        <a:rPr lang="en-US" baseline="-25000" dirty="0" err="1"/>
                        <a:t>anterior</a:t>
                      </a:r>
                      <a:endParaRPr lang="en-US" baseline="-25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773625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477A485-D145-77A2-6202-78CDD90CB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47" y="3457303"/>
            <a:ext cx="1886853" cy="2081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F0973F-F364-73F3-7EB1-C856E5A1010A}"/>
              </a:ext>
            </a:extLst>
          </p:cNvPr>
          <p:cNvSpPr txBox="1"/>
          <p:nvPr/>
        </p:nvSpPr>
        <p:spPr>
          <a:xfrm>
            <a:off x="9862480" y="5354165"/>
            <a:ext cx="201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Símbolo Gráfico</a:t>
            </a:r>
          </a:p>
        </p:txBody>
      </p:sp>
    </p:spTree>
    <p:extLst>
      <p:ext uri="{BB962C8B-B14F-4D97-AF65-F5344CB8AC3E}">
        <p14:creationId xmlns:p14="http://schemas.microsoft.com/office/powerpoint/2010/main" val="122571283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85142-54EB-C95F-B4FE-98C56A431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18129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Flip-Flops</a:t>
            </a:r>
            <a:r>
              <a:rPr lang="pt-BR" dirty="0"/>
              <a:t> </a:t>
            </a:r>
            <a:r>
              <a:rPr lang="pt-BR" dirty="0" err="1"/>
              <a:t>T</a:t>
            </a:r>
            <a:r>
              <a:rPr lang="pt-BR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D58DF-A253-0F19-5AB1-E8AE0022A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7527"/>
            <a:ext cx="11480800" cy="2448747"/>
          </a:xfrm>
        </p:spPr>
        <p:txBody>
          <a:bodyPr/>
          <a:lstStyle/>
          <a:p>
            <a:r>
              <a:rPr lang="pt-BR" dirty="0"/>
              <a:t>O flip-flop </a:t>
            </a:r>
            <a:r>
              <a:rPr lang="pt-BR" dirty="0" err="1"/>
              <a:t>T</a:t>
            </a:r>
            <a:r>
              <a:rPr lang="pt-BR" dirty="0"/>
              <a:t> (</a:t>
            </a:r>
            <a:r>
              <a:rPr lang="pt-BR" dirty="0" err="1"/>
              <a:t>Toggle</a:t>
            </a:r>
            <a:r>
              <a:rPr lang="pt-BR" dirty="0"/>
              <a:t>) é usado para alternar o valor armazenado em </a:t>
            </a:r>
            <a:r>
              <a:rPr lang="pt-BR" dirty="0" err="1"/>
              <a:t>Q</a:t>
            </a:r>
            <a:r>
              <a:rPr lang="pt-BR" dirty="0"/>
              <a:t> a cada transição do sinal de </a:t>
            </a:r>
            <a:r>
              <a:rPr lang="pt-BR" dirty="0" err="1"/>
              <a:t>clock</a:t>
            </a:r>
            <a:r>
              <a:rPr lang="pt-BR" dirty="0"/>
              <a:t>. </a:t>
            </a:r>
          </a:p>
          <a:p>
            <a:r>
              <a:rPr lang="pt-BR" dirty="0"/>
              <a:t>Similarmente, ele pode ser construído a partir de um FF-JK ou FF-D, tal como ilustrado nos esquemas abaixo.</a:t>
            </a:r>
          </a:p>
          <a:p>
            <a:r>
              <a:rPr lang="pt-BR" dirty="0"/>
              <a:t>Para obter as expressões, montamos a tabela verdade de forma análoga ao discutido para o FF-JK.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BC898-C9CF-D213-AB90-540BCA230A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6461E-4B1A-0A18-3B60-B574E2BB4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86082"/>
            <a:ext cx="10666156" cy="2642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47AFFF-85B2-8BA5-5C96-3BF9F261E916}"/>
                  </a:ext>
                </a:extLst>
              </p:cNvPr>
              <p:cNvSpPr txBox="1"/>
              <p:nvPr/>
            </p:nvSpPr>
            <p:spPr>
              <a:xfrm>
                <a:off x="5110843" y="6067501"/>
                <a:ext cx="19703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𝑇𝑄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47AFFF-85B2-8BA5-5C96-3BF9F261E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843" y="6067501"/>
                <a:ext cx="1970314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0D473FB-5CEE-1032-721D-2CEA4D3DE90A}"/>
              </a:ext>
            </a:extLst>
          </p:cNvPr>
          <p:cNvSpPr txBox="1"/>
          <p:nvPr/>
        </p:nvSpPr>
        <p:spPr>
          <a:xfrm>
            <a:off x="8542542" y="6061827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Símbolo do FF-T</a:t>
            </a:r>
          </a:p>
        </p:txBody>
      </p:sp>
    </p:spTree>
    <p:extLst>
      <p:ext uri="{BB962C8B-B14F-4D97-AF65-F5344CB8AC3E}">
        <p14:creationId xmlns:p14="http://schemas.microsoft.com/office/powerpoint/2010/main" val="158008352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9F00-81CD-29DA-6643-E78573A7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 das Tabelas Características dos </a:t>
            </a:r>
            <a:r>
              <a:rPr lang="pt-BR" dirty="0" err="1"/>
              <a:t>Flip-Flops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C8AB-5506-D3DA-0A3C-F3A71D13F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70" y="1802923"/>
            <a:ext cx="4571753" cy="3931603"/>
          </a:xfrm>
        </p:spPr>
        <p:txBody>
          <a:bodyPr/>
          <a:lstStyle/>
          <a:p>
            <a:r>
              <a:rPr lang="pt-BR" dirty="0"/>
              <a:t>A tabela características define as propriedades lógicas de um flip-flop em forma tabular.</a:t>
            </a:r>
          </a:p>
          <a:p>
            <a:endParaRPr lang="pt-BR" dirty="0"/>
          </a:p>
          <a:p>
            <a:r>
              <a:rPr lang="pt-BR" dirty="0"/>
              <a:t>Cada linha deve ser interpretada considerando a ocorrência de uma transição sensível de </a:t>
            </a:r>
            <a:r>
              <a:rPr lang="pt-BR" dirty="0" err="1"/>
              <a:t>clock</a:t>
            </a:r>
            <a:r>
              <a:rPr lang="pt-B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CE1EB-23C2-A2BB-C1A5-6A383EDE8D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5BAD75-D28B-4BC7-1418-CC119C452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80" y="975757"/>
            <a:ext cx="7433350" cy="547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5041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6">
            <a:extLst>
              <a:ext uri="{FF2B5EF4-FFF2-40B4-BE49-F238E27FC236}">
                <a16:creationId xmlns:a16="http://schemas.microsoft.com/office/drawing/2014/main" id="{425F47AE-C39C-438B-9E19-3E95DB621A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63600" y="1360715"/>
            <a:ext cx="10566400" cy="903514"/>
          </a:xfrm>
        </p:spPr>
        <p:txBody>
          <a:bodyPr/>
          <a:lstStyle/>
          <a:p>
            <a:pPr algn="ctr"/>
            <a:r>
              <a:rPr lang="pt-BR" altLang="en-US" dirty="0">
                <a:ea typeface="ＭＳ Ｐゴシック" panose="020B0600070205080204" pitchFamily="34" charset="-128"/>
              </a:rPr>
              <a:t>Entradas Assíncronas de </a:t>
            </a:r>
            <a:r>
              <a:rPr lang="pt-BR" altLang="en-US" dirty="0" err="1">
                <a:ea typeface="ＭＳ Ｐゴシック" panose="020B0600070205080204" pitchFamily="34" charset="-128"/>
              </a:rPr>
              <a:t>Flip-Flops</a:t>
            </a:r>
            <a:br>
              <a:rPr lang="pt-BR" altLang="en-US" dirty="0">
                <a:ea typeface="ＭＳ Ｐゴシック" panose="020B0600070205080204" pitchFamily="34" charset="-128"/>
              </a:rPr>
            </a:br>
            <a:r>
              <a:rPr lang="pt-BR" altLang="en-US" dirty="0">
                <a:ea typeface="ＭＳ Ｐゴシック" panose="020B0600070205080204" pitchFamily="34" charset="-128"/>
              </a:rPr>
              <a:t>(ou diretas)</a:t>
            </a: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EAE84B8E-558A-4B8A-B756-17D11822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0" hangingPunct="0">
              <a:spcBef>
                <a:spcPct val="0"/>
              </a:spcBef>
              <a:buClrTx/>
              <a:buSzTx/>
              <a:buNone/>
              <a:defRPr/>
            </a:pPr>
            <a:fld id="{47A827D4-048D-421E-960B-AA313C4B0F1A}" type="slidenum">
              <a:rPr lang="pt-BR" altLang="en-US" sz="1800" smtClean="0">
                <a:solidFill>
                  <a:srgbClr val="FFFFFF">
                    <a:lumMod val="50000"/>
                  </a:srgbClr>
                </a:solidFill>
                <a:latin typeface="Tahoma"/>
                <a:cs typeface="+mn-cs"/>
              </a:rPr>
              <a:pPr eaLnBrk="0" hangingPunct="0">
                <a:spcBef>
                  <a:spcPct val="0"/>
                </a:spcBef>
                <a:buClrTx/>
                <a:buSzTx/>
                <a:buNone/>
                <a:defRPr/>
              </a:pPr>
              <a:t>29</a:t>
            </a:fld>
            <a:endParaRPr lang="pt-BR" altLang="en-US" sz="1800" dirty="0">
              <a:solidFill>
                <a:srgbClr val="FFFFFF">
                  <a:lumMod val="50000"/>
                </a:srgbClr>
              </a:solidFill>
              <a:latin typeface="Tahom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A0C412-8BD5-7C4F-F9EC-D7D20D5ACA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93227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22614"/>
          </a:xfrm>
        </p:spPr>
        <p:txBody>
          <a:bodyPr/>
          <a:lstStyle/>
          <a:p>
            <a:r>
              <a:rPr lang="pt-BR" dirty="0"/>
              <a:t>Circuitos </a:t>
            </a:r>
            <a:r>
              <a:rPr lang="pt-BR" dirty="0" err="1"/>
              <a:t>Combinacionais</a:t>
            </a:r>
            <a:r>
              <a:rPr lang="pt-BR" dirty="0"/>
              <a:t> </a:t>
            </a:r>
            <a:r>
              <a:rPr lang="pt-BR" i="1" dirty="0">
                <a:latin typeface="Consolas" panose="020B0609020204030204" pitchFamily="49" charset="0"/>
                <a:ea typeface="Brush Script MT" panose="03060802040406070304" pitchFamily="66" charset="-122"/>
                <a:cs typeface="Consolas" panose="020B0609020204030204" pitchFamily="49" charset="0"/>
              </a:rPr>
              <a:t>VS</a:t>
            </a:r>
            <a:r>
              <a:rPr lang="pt-BR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r>
              <a:rPr lang="pt-BR" dirty="0">
                <a:ea typeface="Brush Script MT" panose="03060802040406070304" pitchFamily="66" charset="-122"/>
                <a:cs typeface="Brush Script MT" panose="03060802040406070304" pitchFamily="66" charset="-122"/>
              </a:rPr>
              <a:t>Circuitos Sequenciais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997528"/>
            <a:ext cx="11480799" cy="1928335"/>
          </a:xfrm>
        </p:spPr>
        <p:txBody>
          <a:bodyPr/>
          <a:lstStyle/>
          <a:p>
            <a:r>
              <a:rPr lang="pt-BR" dirty="0"/>
              <a:t>As saídas dos </a:t>
            </a:r>
            <a:r>
              <a:rPr lang="pt-BR" b="1" dirty="0"/>
              <a:t>Circuitos </a:t>
            </a:r>
            <a:r>
              <a:rPr lang="pt-BR" b="1" dirty="0" err="1"/>
              <a:t>Combinacionais</a:t>
            </a:r>
            <a:r>
              <a:rPr lang="pt-BR" dirty="0"/>
              <a:t> dependem apenas das </a:t>
            </a:r>
            <a:r>
              <a:rPr lang="pt-BR" b="1" dirty="0">
                <a:solidFill>
                  <a:srgbClr val="C00000"/>
                </a:solidFill>
              </a:rPr>
              <a:t>entradas vigentes</a:t>
            </a:r>
            <a:r>
              <a:rPr lang="pt-BR" dirty="0"/>
              <a:t>.</a:t>
            </a:r>
          </a:p>
          <a:p>
            <a:r>
              <a:rPr lang="pt-BR" dirty="0"/>
              <a:t>As saídas dos </a:t>
            </a:r>
            <a:r>
              <a:rPr lang="pt-BR" b="1" dirty="0"/>
              <a:t>Circuitos Sequenciais</a:t>
            </a:r>
            <a:r>
              <a:rPr lang="pt-BR" dirty="0"/>
              <a:t> dependem das</a:t>
            </a:r>
            <a:r>
              <a:rPr lang="pt-BR" b="1" dirty="0">
                <a:solidFill>
                  <a:srgbClr val="0070C0"/>
                </a:solidFill>
              </a:rPr>
              <a:t> </a:t>
            </a:r>
            <a:r>
              <a:rPr lang="pt-BR" b="1" dirty="0">
                <a:solidFill>
                  <a:srgbClr val="0000FF"/>
                </a:solidFill>
              </a:rPr>
              <a:t>entradas atuais</a:t>
            </a:r>
            <a:r>
              <a:rPr lang="pt-BR" dirty="0"/>
              <a:t>, bem como de </a:t>
            </a:r>
            <a:r>
              <a:rPr lang="pt-BR" b="1" dirty="0">
                <a:solidFill>
                  <a:srgbClr val="0000FF"/>
                </a:solidFill>
              </a:rPr>
              <a:t>valores passados</a:t>
            </a:r>
            <a:r>
              <a:rPr lang="pt-BR" dirty="0"/>
              <a:t>, os quais são sintetizados como um conjunto de bits armazenados que, em qualquer momento, define o </a:t>
            </a:r>
            <a:r>
              <a:rPr lang="pt-BR" b="1" dirty="0">
                <a:solidFill>
                  <a:srgbClr val="0000FF"/>
                </a:solidFill>
              </a:rPr>
              <a:t>estado</a:t>
            </a:r>
            <a:r>
              <a:rPr lang="pt-BR" dirty="0"/>
              <a:t> do circuito.</a:t>
            </a:r>
            <a:endParaRPr lang="pt-BR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3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200400" y="3230677"/>
            <a:ext cx="5867400" cy="1834423"/>
            <a:chOff x="1692000" y="1763633"/>
            <a:chExt cx="5867400" cy="2431140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1692000" y="3653229"/>
              <a:ext cx="5867400" cy="541544"/>
            </a:xfrm>
            <a:prstGeom prst="roundRect">
              <a:avLst/>
            </a:prstGeom>
            <a:solidFill>
              <a:srgbClr val="DEE9F6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29110" y="1763633"/>
              <a:ext cx="4453714" cy="1060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2800" b="1" dirty="0">
                  <a:solidFill>
                    <a:srgbClr val="000000"/>
                  </a:solidFill>
                  <a:latin typeface="Tahoma"/>
                </a:rPr>
                <a:t>Circuito Sequencial</a:t>
              </a:r>
            </a:p>
            <a:p>
              <a:pPr>
                <a:defRPr/>
              </a:pPr>
              <a:endParaRPr lang="pt-BR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170758" y="3541076"/>
            <a:ext cx="7901610" cy="1667903"/>
            <a:chOff x="641525" y="2065897"/>
            <a:chExt cx="7901610" cy="1667903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3250468" y="2462688"/>
              <a:ext cx="2769332" cy="1271112"/>
            </a:xfrm>
            <a:prstGeom prst="roundRect">
              <a:avLst/>
            </a:prstGeom>
            <a:solidFill>
              <a:srgbClr val="F8F0BD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rtlCol="0" anchor="ctr">
              <a:noAutofit/>
            </a:bodyPr>
            <a:lstStyle/>
            <a:p>
              <a:pPr algn="ctr">
                <a:defRPr/>
              </a:pPr>
              <a:endParaRPr lang="pt-BR" sz="2800" b="1" dirty="0">
                <a:solidFill>
                  <a:srgbClr val="000000"/>
                </a:solidFill>
                <a:latin typeface="Tahoma"/>
              </a:endParaRPr>
            </a:p>
            <a:p>
              <a:pPr algn="ctr">
                <a:defRPr/>
              </a:pPr>
              <a:r>
                <a:rPr lang="pt-BR" sz="2400" b="1" dirty="0">
                  <a:solidFill>
                    <a:srgbClr val="000000"/>
                  </a:solidFill>
                  <a:latin typeface="Tahoma"/>
                </a:rPr>
                <a:t>Circuito</a:t>
              </a:r>
            </a:p>
            <a:p>
              <a:pPr algn="ctr">
                <a:defRPr/>
              </a:pPr>
              <a:r>
                <a:rPr lang="pt-BR" sz="2400" b="1" dirty="0" err="1">
                  <a:solidFill>
                    <a:srgbClr val="000000"/>
                  </a:solidFill>
                  <a:latin typeface="Tahoma"/>
                </a:rPr>
                <a:t>Combinacional</a:t>
              </a:r>
              <a:endParaRPr lang="pt-BR" sz="2400" b="1" dirty="0">
                <a:solidFill>
                  <a:srgbClr val="000000"/>
                </a:solidFill>
                <a:latin typeface="Tahoma"/>
              </a:endParaRPr>
            </a:p>
            <a:p>
              <a:pPr algn="ctr">
                <a:defRPr/>
              </a:pPr>
              <a:endParaRPr lang="pt-BR" sz="2800" b="1" dirty="0">
                <a:solidFill>
                  <a:srgbClr val="000000"/>
                </a:solidFill>
                <a:latin typeface="Tahoma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>
              <a:off x="1219200" y="27432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1219200" y="30480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>
              <a:off x="6019800" y="27432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>
              <a:off x="6019800" y="30480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 rot="16200000">
              <a:off x="163708" y="2543714"/>
              <a:ext cx="14788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2800" b="1" dirty="0">
                  <a:solidFill>
                    <a:srgbClr val="000000"/>
                  </a:solidFill>
                  <a:latin typeface="Calibri" pitchFamily="34" charset="0"/>
                </a:rPr>
                <a:t>Entradas</a:t>
              </a:r>
              <a:endParaRPr lang="pt-BR" b="1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7590355" y="2618959"/>
              <a:ext cx="13823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2800" b="1" dirty="0">
                  <a:solidFill>
                    <a:srgbClr val="000000"/>
                  </a:solidFill>
                  <a:latin typeface="Calibri" pitchFamily="34" charset="0"/>
                </a:rPr>
                <a:t>Saídas</a:t>
              </a:r>
              <a:endParaRPr lang="pt-BR" sz="2000" b="1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937509" y="4889345"/>
            <a:ext cx="4483145" cy="1555767"/>
            <a:chOff x="2362199" y="3289252"/>
            <a:chExt cx="4483145" cy="2578148"/>
          </a:xfrm>
        </p:grpSpPr>
        <p:sp>
          <p:nvSpPr>
            <p:cNvPr id="28" name="Rectangle 27"/>
            <p:cNvSpPr/>
            <p:nvPr/>
          </p:nvSpPr>
          <p:spPr bwMode="auto">
            <a:xfrm>
              <a:off x="3485906" y="4114800"/>
              <a:ext cx="2209799" cy="1752600"/>
            </a:xfrm>
            <a:prstGeom prst="rect">
              <a:avLst/>
            </a:prstGeom>
            <a:solidFill>
              <a:srgbClr val="C9DFC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rtlCol="0" anchor="ctr">
              <a:noAutofit/>
            </a:bodyPr>
            <a:lstStyle/>
            <a:p>
              <a:pPr algn="ctr">
                <a:defRPr/>
              </a:pPr>
              <a:r>
                <a:rPr lang="pt-BR" sz="2000" b="1" dirty="0">
                  <a:solidFill>
                    <a:srgbClr val="000000"/>
                  </a:solidFill>
                  <a:latin typeface="Tahoma"/>
                </a:rPr>
                <a:t>Elem. De</a:t>
              </a:r>
            </a:p>
            <a:p>
              <a:pPr algn="ctr">
                <a:defRPr/>
              </a:pPr>
              <a:r>
                <a:rPr lang="pt-BR" sz="2000" b="1" dirty="0">
                  <a:solidFill>
                    <a:srgbClr val="000000"/>
                  </a:solidFill>
                  <a:latin typeface="Tahoma"/>
                </a:rPr>
                <a:t>Armazenamento</a:t>
              </a:r>
            </a:p>
            <a:p>
              <a:pPr algn="ctr">
                <a:defRPr/>
              </a:pPr>
              <a:r>
                <a:rPr lang="pt-BR" sz="2000" b="1" dirty="0">
                  <a:solidFill>
                    <a:srgbClr val="000000"/>
                  </a:solidFill>
                  <a:latin typeface="Tahoma"/>
                </a:rPr>
                <a:t>(Estado)</a:t>
              </a:r>
            </a:p>
          </p:txBody>
        </p:sp>
        <p:cxnSp>
          <p:nvCxnSpPr>
            <p:cNvPr id="29" name="Elbow Connector 28"/>
            <p:cNvCxnSpPr>
              <a:cxnSpLocks/>
            </p:cNvCxnSpPr>
            <p:nvPr/>
          </p:nvCxnSpPr>
          <p:spPr bwMode="auto">
            <a:xfrm rot="5400000">
              <a:off x="5285714" y="3833183"/>
              <a:ext cx="1985864" cy="1133394"/>
            </a:xfrm>
            <a:prstGeom prst="bentConnector3">
              <a:avLst>
                <a:gd name="adj1" fmla="val 100226"/>
              </a:avLst>
            </a:prstGeom>
            <a:noFill/>
            <a:ln w="28575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30" name="Elbow Connector 29"/>
            <p:cNvCxnSpPr>
              <a:cxnSpLocks/>
            </p:cNvCxnSpPr>
            <p:nvPr/>
          </p:nvCxnSpPr>
          <p:spPr bwMode="auto">
            <a:xfrm rot="5400000" flipH="1" flipV="1">
              <a:off x="1323273" y="4342466"/>
              <a:ext cx="2106431" cy="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 type="none" w="med" len="med"/>
              <a:tailEnd type="none"/>
            </a:ln>
            <a:effectLst/>
          </p:spPr>
        </p:cxnSp>
        <p:cxnSp>
          <p:nvCxnSpPr>
            <p:cNvPr id="31" name="Straight Connector 30"/>
            <p:cNvCxnSpPr>
              <a:cxnSpLocks/>
            </p:cNvCxnSpPr>
            <p:nvPr/>
          </p:nvCxnSpPr>
          <p:spPr bwMode="auto">
            <a:xfrm flipV="1">
              <a:off x="2362199" y="5395682"/>
              <a:ext cx="1112132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cxnSpLocks/>
            </p:cNvCxnSpPr>
            <p:nvPr/>
          </p:nvCxnSpPr>
          <p:spPr bwMode="auto">
            <a:xfrm flipV="1">
              <a:off x="5985075" y="3406946"/>
              <a:ext cx="860269" cy="300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7A1F2B-1415-3B49-92A2-965C2BBF84A1}"/>
              </a:ext>
            </a:extLst>
          </p:cNvPr>
          <p:cNvCxnSpPr>
            <a:cxnSpLocks/>
          </p:cNvCxnSpPr>
          <p:nvPr/>
        </p:nvCxnSpPr>
        <p:spPr bwMode="auto">
          <a:xfrm flipV="1">
            <a:off x="3928471" y="4898186"/>
            <a:ext cx="860269" cy="1813"/>
          </a:xfrm>
          <a:prstGeom prst="line">
            <a:avLst/>
          </a:prstGeom>
          <a:noFill/>
          <a:ln w="28575">
            <a:solidFill>
              <a:srgbClr val="000000"/>
            </a:solidFill>
            <a:miter lim="800000"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624062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18129"/>
          </a:xfrm>
        </p:spPr>
        <p:txBody>
          <a:bodyPr/>
          <a:lstStyle/>
          <a:p>
            <a:r>
              <a:rPr lang="pt-BR" dirty="0"/>
              <a:t>Entradas Assíncronas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75756"/>
            <a:ext cx="11480800" cy="5193723"/>
          </a:xfrm>
        </p:spPr>
        <p:txBody>
          <a:bodyPr/>
          <a:lstStyle/>
          <a:p>
            <a:r>
              <a:rPr lang="pt-BR" dirty="0"/>
              <a:t>Um FF pode ter uma entrada EN (</a:t>
            </a:r>
            <a:r>
              <a:rPr lang="pt-BR" dirty="0" err="1"/>
              <a:t>Enable</a:t>
            </a:r>
            <a:r>
              <a:rPr lang="pt-BR" dirty="0"/>
              <a:t>) assíncrona para </a:t>
            </a:r>
            <a:r>
              <a:rPr lang="pt-BR" b="1" dirty="0"/>
              <a:t>habilitação</a:t>
            </a:r>
            <a:r>
              <a:rPr lang="pt-BR" dirty="0"/>
              <a:t>, usada para decidir se o Flip-Flop deve ser carregado na ocorrência do </a:t>
            </a:r>
            <a:r>
              <a:rPr lang="pt-BR" dirty="0" err="1"/>
              <a:t>clock</a:t>
            </a:r>
            <a:r>
              <a:rPr lang="pt-BR" dirty="0"/>
              <a:t>. </a:t>
            </a:r>
          </a:p>
          <a:p>
            <a:pPr lvl="1"/>
            <a:r>
              <a:rPr lang="pt-BR" dirty="0"/>
              <a:t>Se EN é acionado o FF funciona normalmente; caso contrário, ele mantém o estado.</a:t>
            </a:r>
          </a:p>
          <a:p>
            <a:r>
              <a:rPr lang="pt-BR" dirty="0"/>
              <a:t>Por exemplo, para um FF-D:</a:t>
            </a:r>
            <a:r>
              <a:rPr lang="pt-BR" b="1" dirty="0"/>
              <a:t> </a:t>
            </a:r>
          </a:p>
          <a:p>
            <a:pPr lvl="1"/>
            <a:r>
              <a:rPr lang="pt-BR" b="1" dirty="0">
                <a:solidFill>
                  <a:schemeClr val="accent6"/>
                </a:solidFill>
              </a:rPr>
              <a:t>EN = 1</a:t>
            </a:r>
            <a:r>
              <a:rPr lang="pt-BR" dirty="0"/>
              <a:t>:  </a:t>
            </a:r>
            <a:r>
              <a:rPr lang="pt-BR" dirty="0" err="1"/>
              <a:t>D</a:t>
            </a:r>
            <a:r>
              <a:rPr lang="pt-BR" dirty="0"/>
              <a:t> é armazenado em </a:t>
            </a:r>
            <a:r>
              <a:rPr lang="pt-BR" dirty="0" err="1"/>
              <a:t>Q</a:t>
            </a:r>
            <a:r>
              <a:rPr lang="pt-BR" dirty="0"/>
              <a:t> na transição positiva do </a:t>
            </a:r>
            <a:r>
              <a:rPr lang="pt-BR" dirty="0" err="1"/>
              <a:t>Clock</a:t>
            </a:r>
            <a:r>
              <a:rPr lang="pt-BR" dirty="0"/>
              <a:t>; </a:t>
            </a:r>
          </a:p>
          <a:p>
            <a:pPr lvl="1"/>
            <a:r>
              <a:rPr lang="pt-BR" b="1" dirty="0">
                <a:solidFill>
                  <a:schemeClr val="accent6"/>
                </a:solidFill>
              </a:rPr>
              <a:t>EN = 0</a:t>
            </a:r>
            <a:r>
              <a:rPr lang="pt-BR" dirty="0"/>
              <a:t>:  O flip-flop retém o valor anterior.</a:t>
            </a:r>
          </a:p>
          <a:p>
            <a:r>
              <a:rPr lang="pt-BR" dirty="0"/>
              <a:t>Abaixo uma possível implementação usando um multiplexador para a lógica necessária.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30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6864349"/>
              </p:ext>
            </p:extLst>
          </p:nvPr>
        </p:nvGraphicFramePr>
        <p:xfrm>
          <a:off x="4731487" y="3862100"/>
          <a:ext cx="4723719" cy="26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129529" imgH="1175439" progId="Visio.Drawing.6">
                  <p:embed/>
                </p:oleObj>
              </mc:Choice>
              <mc:Fallback>
                <p:oleObj name="VISIO" r:id="rId3" imgW="2129529" imgH="1175439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1487" y="3862100"/>
                        <a:ext cx="4723719" cy="260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7532402" y="4151413"/>
            <a:ext cx="1922804" cy="7293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pt-BR" dirty="0">
                <a:solidFill>
                  <a:srgbClr val="000000"/>
                </a:solidFill>
              </a:rPr>
              <a:t>Representação simbólica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9991D-C78E-FC47-BBBD-97FA511A6930}"/>
              </a:ext>
            </a:extLst>
          </p:cNvPr>
          <p:cNvSpPr txBox="1"/>
          <p:nvPr/>
        </p:nvSpPr>
        <p:spPr>
          <a:xfrm>
            <a:off x="5725475" y="4084900"/>
            <a:ext cx="10885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Circuito interno</a:t>
            </a:r>
          </a:p>
        </p:txBody>
      </p:sp>
    </p:spTree>
    <p:extLst>
      <p:ext uri="{BB962C8B-B14F-4D97-AF65-F5344CB8AC3E}">
        <p14:creationId xmlns:p14="http://schemas.microsoft.com/office/powerpoint/2010/main" val="7185073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449B-26A3-FB19-14D7-BE77B27E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18129"/>
          </a:xfrm>
        </p:spPr>
        <p:txBody>
          <a:bodyPr/>
          <a:lstStyle/>
          <a:p>
            <a:r>
              <a:rPr lang="pt-BR" dirty="0"/>
              <a:t>Entradas Assíncronas (Cont.)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97CF-CD7A-B8EE-54B3-E48FCA54B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64870"/>
            <a:ext cx="11480800" cy="3404999"/>
          </a:xfrm>
        </p:spPr>
        <p:txBody>
          <a:bodyPr/>
          <a:lstStyle/>
          <a:p>
            <a:r>
              <a:rPr lang="pt-BR" dirty="0"/>
              <a:t>Alguns </a:t>
            </a:r>
            <a:r>
              <a:rPr lang="pt-BR" dirty="0" err="1"/>
              <a:t>flip-flops</a:t>
            </a:r>
            <a:r>
              <a:rPr lang="pt-BR" dirty="0"/>
              <a:t> possuem entradas assíncronas (ou diretas) usadas para forçar o flip-flop a um estado particular, </a:t>
            </a:r>
            <a:r>
              <a:rPr lang="pt-BR" b="1" dirty="0"/>
              <a:t>independentemente</a:t>
            </a:r>
            <a:r>
              <a:rPr lang="pt-BR" dirty="0"/>
              <a:t> do </a:t>
            </a:r>
            <a:r>
              <a:rPr lang="pt-BR" dirty="0" err="1"/>
              <a:t>clock</a:t>
            </a:r>
            <a:r>
              <a:rPr lang="pt-BR" dirty="0"/>
              <a:t>. </a:t>
            </a:r>
          </a:p>
          <a:p>
            <a:pPr lvl="1"/>
            <a:r>
              <a:rPr lang="pt-BR" dirty="0"/>
              <a:t>A entrada que força o flip-flop para 1 é chamada de </a:t>
            </a:r>
            <a:r>
              <a:rPr lang="pt-BR" b="1" dirty="0" err="1"/>
              <a:t>preset</a:t>
            </a:r>
            <a:r>
              <a:rPr lang="pt-BR" dirty="0"/>
              <a:t> ou </a:t>
            </a:r>
            <a:r>
              <a:rPr lang="pt-BR" b="1" dirty="0"/>
              <a:t>set direto</a:t>
            </a:r>
            <a:r>
              <a:rPr lang="pt-BR" dirty="0"/>
              <a:t>. </a:t>
            </a:r>
          </a:p>
          <a:p>
            <a:pPr lvl="1"/>
            <a:r>
              <a:rPr lang="pt-BR" dirty="0"/>
              <a:t>A entrada que força o flip-flop para 0 é chamada de </a:t>
            </a:r>
            <a:r>
              <a:rPr lang="pt-BR" b="1" dirty="0" err="1"/>
              <a:t>clear</a:t>
            </a:r>
            <a:r>
              <a:rPr lang="pt-BR" dirty="0"/>
              <a:t> ou </a:t>
            </a:r>
            <a:r>
              <a:rPr lang="pt-BR" b="1" dirty="0"/>
              <a:t>reset direto</a:t>
            </a:r>
            <a:r>
              <a:rPr lang="pt-BR" dirty="0"/>
              <a:t>. </a:t>
            </a:r>
          </a:p>
          <a:p>
            <a:r>
              <a:rPr lang="pt-BR" dirty="0"/>
              <a:t>As entradas diretas são úteis para levar todos os </a:t>
            </a:r>
            <a:r>
              <a:rPr lang="pt-BR" dirty="0" err="1"/>
              <a:t>flip-flops</a:t>
            </a:r>
            <a:r>
              <a:rPr lang="pt-BR" dirty="0"/>
              <a:t> do sistema a um </a:t>
            </a:r>
            <a:r>
              <a:rPr lang="pt-BR" b="1" dirty="0"/>
              <a:t>estado inicial conhecido</a:t>
            </a:r>
            <a:r>
              <a:rPr lang="pt-BR" dirty="0"/>
              <a:t> antes da operação sincronizada ser inicializada. Por exemplo, quando a energia é ligada, o estado dos </a:t>
            </a:r>
            <a:r>
              <a:rPr lang="pt-BR" dirty="0" err="1"/>
              <a:t>flip-flops</a:t>
            </a:r>
            <a:r>
              <a:rPr lang="pt-BR" dirty="0"/>
              <a:t> é </a:t>
            </a:r>
            <a:r>
              <a:rPr lang="pt-BR" b="1" dirty="0"/>
              <a:t>desconhecido</a:t>
            </a:r>
            <a:r>
              <a:rPr lang="pt-BR" dirty="0"/>
              <a:t>. </a:t>
            </a:r>
          </a:p>
          <a:p>
            <a:r>
              <a:rPr lang="pt-BR" dirty="0"/>
              <a:t>Abaixo um esquemático que ilustra um FF-D que considera esse tipo de entrada.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3E66C-8494-0935-8A19-2D9B8BD350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B683F-A72A-B126-63CF-08477F2E2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27" y="4292132"/>
            <a:ext cx="2117558" cy="211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87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/>
              <a:t>Registradores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hangingPunct="0">
              <a:defRPr/>
            </a:pPr>
            <a:fld id="{5BEF67B4-941F-4736-A122-66E8AE1B4197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32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68154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690883"/>
          </a:xfrm>
        </p:spPr>
        <p:txBody>
          <a:bodyPr/>
          <a:lstStyle/>
          <a:p>
            <a:r>
              <a:rPr lang="pt-BR" sz="4400" dirty="0"/>
              <a:t>Registrador com </a:t>
            </a:r>
            <a:r>
              <a:rPr lang="pt-BR" sz="4400" dirty="0" err="1"/>
              <a:t>Flip-Flops</a:t>
            </a:r>
            <a:r>
              <a:rPr lang="pt-BR" sz="4400" dirty="0"/>
              <a:t> </a:t>
            </a:r>
            <a:r>
              <a:rPr lang="pt-BR" sz="4400" dirty="0" err="1"/>
              <a:t>D</a:t>
            </a:r>
            <a:r>
              <a:rPr lang="pt-BR" sz="44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22010"/>
            <a:ext cx="11707528" cy="1197224"/>
          </a:xfrm>
        </p:spPr>
        <p:txBody>
          <a:bodyPr/>
          <a:lstStyle/>
          <a:p>
            <a:r>
              <a:rPr lang="pt-BR" dirty="0"/>
              <a:t>Um registrador de N bits é um conjunto de N </a:t>
            </a:r>
            <a:r>
              <a:rPr lang="pt-BR" dirty="0" err="1"/>
              <a:t>flip-flops</a:t>
            </a:r>
            <a:r>
              <a:rPr lang="pt-BR" dirty="0"/>
              <a:t> com uma </a:t>
            </a:r>
            <a:r>
              <a:rPr lang="pt-BR" b="1" dirty="0">
                <a:solidFill>
                  <a:srgbClr val="C00000"/>
                </a:solidFill>
              </a:rPr>
              <a:t>entrada de </a:t>
            </a:r>
            <a:r>
              <a:rPr lang="pt-BR" b="1" dirty="0" err="1">
                <a:solidFill>
                  <a:srgbClr val="C00000"/>
                </a:solidFill>
              </a:rPr>
              <a:t>clock</a:t>
            </a:r>
            <a:r>
              <a:rPr lang="pt-BR" b="1" dirty="0">
                <a:solidFill>
                  <a:srgbClr val="C00000"/>
                </a:solidFill>
              </a:rPr>
              <a:t> comum</a:t>
            </a:r>
            <a:r>
              <a:rPr lang="pt-BR" dirty="0"/>
              <a:t>, de modo que todos os </a:t>
            </a:r>
            <a:r>
              <a:rPr lang="pt-BR" dirty="0" err="1"/>
              <a:t>flip-flops</a:t>
            </a:r>
            <a:r>
              <a:rPr lang="pt-BR" dirty="0"/>
              <a:t> são carregados simultaneamente.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33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5456516"/>
              </p:ext>
            </p:extLst>
          </p:nvPr>
        </p:nvGraphicFramePr>
        <p:xfrm>
          <a:off x="1034150" y="2303920"/>
          <a:ext cx="2195513" cy="414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28868" imgH="2318821" progId="Visio.Drawing.6">
                  <p:embed/>
                </p:oleObj>
              </mc:Choice>
              <mc:Fallback>
                <p:oleObj name="VISIO" r:id="rId4" imgW="1228868" imgH="2318821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4150" y="2303920"/>
                        <a:ext cx="2195513" cy="414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Grp="1"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50359645"/>
              </p:ext>
            </p:extLst>
          </p:nvPr>
        </p:nvGraphicFramePr>
        <p:xfrm>
          <a:off x="6630875" y="2901152"/>
          <a:ext cx="3662363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891540" imgH="487680" progId="Visio.Drawing.6">
                  <p:embed/>
                </p:oleObj>
              </mc:Choice>
              <mc:Fallback>
                <p:oleObj name="VISIO" r:id="rId6" imgW="891540" imgH="487680" progId="Visio.Drawing.6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0875" y="2901152"/>
                        <a:ext cx="3662363" cy="200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>
            <a:cxnSpLocks/>
          </p:cNvCxnSpPr>
          <p:nvPr/>
        </p:nvCxnSpPr>
        <p:spPr bwMode="auto">
          <a:xfrm flipH="1">
            <a:off x="7692919" y="4524087"/>
            <a:ext cx="186904" cy="930184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446952" y="5454271"/>
            <a:ext cx="29370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2000" b="1" dirty="0">
                <a:solidFill>
                  <a:srgbClr val="000000"/>
                </a:solidFill>
                <a:latin typeface="Tahoma"/>
              </a:rPr>
              <a:t>Entrada de 4 bits</a:t>
            </a:r>
          </a:p>
          <a:p>
            <a:pPr algn="ctr">
              <a:defRPr/>
            </a:pPr>
            <a:r>
              <a:rPr lang="pt-BR" sz="2000" b="1" dirty="0">
                <a:solidFill>
                  <a:srgbClr val="000000"/>
                </a:solidFill>
                <a:latin typeface="Tahoma"/>
              </a:rPr>
              <a:t>(indica 4 FF internos)</a:t>
            </a:r>
          </a:p>
        </p:txBody>
      </p:sp>
      <p:cxnSp>
        <p:nvCxnSpPr>
          <p:cNvPr id="10" name="Straight Arrow Connector 9"/>
          <p:cNvCxnSpPr>
            <a:cxnSpLocks/>
            <a:endCxn id="12" idx="0"/>
          </p:cNvCxnSpPr>
          <p:nvPr/>
        </p:nvCxnSpPr>
        <p:spPr bwMode="auto">
          <a:xfrm>
            <a:off x="9036051" y="4524087"/>
            <a:ext cx="554631" cy="721524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8554180" y="5245611"/>
            <a:ext cx="2073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srgbClr val="000000"/>
                </a:solidFill>
                <a:latin typeface="Tahoma"/>
              </a:rPr>
              <a:t>Saída de 4 bits</a:t>
            </a:r>
          </a:p>
        </p:txBody>
      </p:sp>
      <p:sp>
        <p:nvSpPr>
          <p:cNvPr id="20" name="Right Arrow 19"/>
          <p:cNvSpPr/>
          <p:nvPr/>
        </p:nvSpPr>
        <p:spPr bwMode="auto">
          <a:xfrm>
            <a:off x="3756238" y="3548135"/>
            <a:ext cx="2543884" cy="1459471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sz="700" b="1" dirty="0">
              <a:solidFill>
                <a:srgbClr val="000000"/>
              </a:solidFill>
              <a:latin typeface="Tahoma"/>
            </a:endParaRPr>
          </a:p>
          <a:p>
            <a:pPr eaLnBrk="1" hangingPunct="1">
              <a:defRPr/>
            </a:pPr>
            <a:r>
              <a:rPr lang="pt-BR" sz="2400" b="1" dirty="0">
                <a:solidFill>
                  <a:srgbClr val="000000"/>
                </a:solidFill>
                <a:latin typeface="Tahoma"/>
              </a:rPr>
              <a:t>Esquemático</a:t>
            </a:r>
          </a:p>
        </p:txBody>
      </p:sp>
    </p:spTree>
    <p:extLst>
      <p:ext uri="{BB962C8B-B14F-4D97-AF65-F5344CB8AC3E}">
        <p14:creationId xmlns:p14="http://schemas.microsoft.com/office/powerpoint/2010/main" val="59443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2B42-05A1-3541-ABDB-86BC17A7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/>
              <a:t>Registrador: Implementação com </a:t>
            </a:r>
            <a:r>
              <a:rPr lang="pt-BR" sz="4400" dirty="0" err="1"/>
              <a:t>Flip-Flops</a:t>
            </a:r>
            <a:r>
              <a:rPr lang="pt-BR" sz="4400" dirty="0"/>
              <a:t> </a:t>
            </a:r>
            <a:r>
              <a:rPr lang="pt-BR" sz="4400" dirty="0" err="1"/>
              <a:t>D</a:t>
            </a:r>
            <a:r>
              <a:rPr lang="pt-BR" sz="4400" dirty="0"/>
              <a:t> </a:t>
            </a:r>
            <a:endParaRPr lang="en-US" sz="4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712B7C-2323-D340-BF75-3C12A242B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6370" y="965389"/>
            <a:ext cx="7355740" cy="51186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FBFB5-2284-9240-8AB8-2C534FEF70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FCFE49-F7D8-9F40-A47B-CD8F660E719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2A512-0398-7542-A94E-45F935F22B2C}"/>
              </a:ext>
            </a:extLst>
          </p:cNvPr>
          <p:cNvSpPr txBox="1"/>
          <p:nvPr/>
        </p:nvSpPr>
        <p:spPr>
          <a:xfrm>
            <a:off x="304800" y="1635822"/>
            <a:ext cx="4724400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pt-BR" sz="2400" dirty="0">
                <a:latin typeface="+mn-lt"/>
                <a:ea typeface="ＭＳ Ｐゴシック" charset="0"/>
              </a:rPr>
              <a:t>Ao lado, uma possibilidade de implementação de registrador com FF-D na configuração mestre/escravo.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endParaRPr lang="pt-BR" sz="2400" dirty="0">
              <a:latin typeface="+mn-lt"/>
              <a:ea typeface="ＭＳ Ｐゴシック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pt-BR" sz="2400" dirty="0">
                <a:latin typeface="+mn-lt"/>
                <a:ea typeface="ＭＳ Ｐゴシック" charset="0"/>
              </a:rPr>
              <a:t>Durante a transição positiva do sinal de </a:t>
            </a:r>
            <a:r>
              <a:rPr lang="pt-BR" sz="2400" dirty="0" err="1">
                <a:latin typeface="+mn-lt"/>
                <a:ea typeface="ＭＳ Ｐゴシック" charset="0"/>
              </a:rPr>
              <a:t>Clock</a:t>
            </a:r>
            <a:r>
              <a:rPr lang="pt-BR" sz="2400" dirty="0">
                <a:latin typeface="+mn-lt"/>
                <a:ea typeface="ＭＳ Ｐゴシック" charset="0"/>
              </a:rPr>
              <a:t> os valores em D</a:t>
            </a:r>
            <a:r>
              <a:rPr lang="pt-BR" sz="2400" baseline="-25000" dirty="0">
                <a:latin typeface="+mn-lt"/>
                <a:ea typeface="ＭＳ Ｐゴシック" charset="0"/>
              </a:rPr>
              <a:t>3:0</a:t>
            </a:r>
            <a:r>
              <a:rPr lang="pt-BR" sz="2400" dirty="0">
                <a:latin typeface="+mn-lt"/>
                <a:ea typeface="ＭＳ Ｐゴシック" charset="0"/>
              </a:rPr>
              <a:t> são armazenados: Q</a:t>
            </a:r>
            <a:r>
              <a:rPr lang="pt-BR" sz="2400" baseline="-25000" dirty="0">
                <a:latin typeface="+mn-lt"/>
                <a:ea typeface="ＭＳ Ｐゴシック" charset="0"/>
              </a:rPr>
              <a:t>3:0</a:t>
            </a:r>
            <a:r>
              <a:rPr lang="pt-BR" sz="2400" dirty="0">
                <a:latin typeface="+mn-lt"/>
                <a:ea typeface="ＭＳ Ｐゴシック" charset="0"/>
              </a:rPr>
              <a:t>.</a:t>
            </a:r>
            <a:endParaRPr lang="pt-BR" sz="2200" baseline="-25000" dirty="0">
              <a:latin typeface="+mn-lt"/>
              <a:ea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877311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DFAC-CDC8-2EF6-1960-EB484C76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Exemplo: </a:t>
            </a:r>
            <a:r>
              <a:rPr lang="pt-BR" dirty="0" err="1"/>
              <a:t>Latch-D</a:t>
            </a:r>
            <a:r>
              <a:rPr lang="pt-BR" dirty="0"/>
              <a:t> </a:t>
            </a:r>
            <a:r>
              <a:rPr lang="pt-BR" i="1" dirty="0"/>
              <a:t>versus</a:t>
            </a:r>
            <a:r>
              <a:rPr lang="pt-BR" dirty="0"/>
              <a:t> FF-D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2CBD-7B56-6CF5-E0D0-11E601D35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7529"/>
            <a:ext cx="11480800" cy="1066800"/>
          </a:xfrm>
        </p:spPr>
        <p:txBody>
          <a:bodyPr/>
          <a:lstStyle/>
          <a:p>
            <a:r>
              <a:rPr lang="pt-BR" dirty="0"/>
              <a:t>Considere as seguintes entradas </a:t>
            </a:r>
            <a:r>
              <a:rPr lang="pt-BR" i="1" dirty="0" err="1"/>
              <a:t>D</a:t>
            </a:r>
            <a:r>
              <a:rPr lang="pt-BR" i="1" dirty="0"/>
              <a:t> </a:t>
            </a:r>
            <a:r>
              <a:rPr lang="pt-BR" dirty="0"/>
              <a:t>e </a:t>
            </a:r>
            <a:r>
              <a:rPr lang="pt-BR" i="1" dirty="0" err="1"/>
              <a:t>clk</a:t>
            </a:r>
            <a:r>
              <a:rPr lang="pt-BR" dirty="0"/>
              <a:t> e analise o estado </a:t>
            </a:r>
            <a:r>
              <a:rPr lang="pt-BR" dirty="0" err="1"/>
              <a:t>Q</a:t>
            </a:r>
            <a:r>
              <a:rPr lang="pt-BR" dirty="0"/>
              <a:t> para um </a:t>
            </a:r>
            <a:r>
              <a:rPr lang="pt-BR" dirty="0" err="1"/>
              <a:t>Latch-D</a:t>
            </a:r>
            <a:r>
              <a:rPr lang="pt-BR" dirty="0"/>
              <a:t> e um FF-D.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B6B5E-0C14-32D7-71E3-B4827F655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7B3A06-E1ED-6F44-C3E1-350037C4C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2305049"/>
            <a:ext cx="10314653" cy="272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7945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DFAC-CDC8-2EF6-1960-EB484C76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Exemplo: </a:t>
            </a:r>
            <a:r>
              <a:rPr lang="pt-BR" dirty="0" err="1"/>
              <a:t>Latch-D</a:t>
            </a:r>
            <a:r>
              <a:rPr lang="pt-BR" dirty="0"/>
              <a:t> </a:t>
            </a:r>
            <a:r>
              <a:rPr lang="pt-BR" i="1" dirty="0"/>
              <a:t>versus</a:t>
            </a:r>
            <a:r>
              <a:rPr lang="pt-BR" dirty="0"/>
              <a:t> FF-D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2CBD-7B56-6CF5-E0D0-11E601D35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7529"/>
            <a:ext cx="11480800" cy="1066800"/>
          </a:xfrm>
        </p:spPr>
        <p:txBody>
          <a:bodyPr/>
          <a:lstStyle/>
          <a:p>
            <a:r>
              <a:rPr lang="pt-BR" dirty="0"/>
              <a:t>Considere as seguintes entradas </a:t>
            </a:r>
            <a:r>
              <a:rPr lang="pt-BR" i="1" dirty="0" err="1"/>
              <a:t>D</a:t>
            </a:r>
            <a:r>
              <a:rPr lang="pt-BR" i="1" dirty="0"/>
              <a:t> </a:t>
            </a:r>
            <a:r>
              <a:rPr lang="pt-BR" dirty="0"/>
              <a:t>e </a:t>
            </a:r>
            <a:r>
              <a:rPr lang="pt-BR" i="1" dirty="0" err="1"/>
              <a:t>clk</a:t>
            </a:r>
            <a:r>
              <a:rPr lang="pt-BR" dirty="0"/>
              <a:t> e analise o estado </a:t>
            </a:r>
            <a:r>
              <a:rPr lang="pt-BR" dirty="0" err="1"/>
              <a:t>Q</a:t>
            </a:r>
            <a:r>
              <a:rPr lang="pt-BR" dirty="0"/>
              <a:t> para um </a:t>
            </a:r>
            <a:r>
              <a:rPr lang="pt-BR" dirty="0" err="1"/>
              <a:t>Latch-D</a:t>
            </a:r>
            <a:r>
              <a:rPr lang="pt-BR" dirty="0"/>
              <a:t> e um FF-D.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B6B5E-0C14-32D7-71E3-B4827F655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D74073-3839-5CB4-9A99-EEEEC04F4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49" y="2222838"/>
            <a:ext cx="11516447" cy="33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6656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FE60-968E-164B-9377-BC3A0D264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ＭＳ Ｐゴシック" panose="020B0600070205080204" pitchFamily="34" charset="-128"/>
              </a:rPr>
              <a:t>Agenda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2ACE0-B0C1-DE41-AB11-537FBB9AD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52924"/>
            <a:ext cx="11480800" cy="5425574"/>
          </a:xfrm>
        </p:spPr>
        <p:txBody>
          <a:bodyPr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Introdução aos circuitos sequenciais síncronos.</a:t>
            </a:r>
          </a:p>
          <a:p>
            <a:r>
              <a:rPr lang="pt-BR" altLang="en-US" dirty="0">
                <a:ea typeface="ＭＳ Ｐゴシック" panose="020B0600070205080204" pitchFamily="34" charset="-128"/>
              </a:rPr>
              <a:t>Elementos Básicos de Armazenamento.</a:t>
            </a:r>
          </a:p>
          <a:p>
            <a:pPr lvl="1"/>
            <a:r>
              <a:rPr lang="pt-BR" altLang="en-US" dirty="0" err="1">
                <a:ea typeface="ＭＳ Ｐゴシック" panose="020B0600070205080204" pitchFamily="34" charset="-128"/>
              </a:rPr>
              <a:t>Latch</a:t>
            </a:r>
            <a:r>
              <a:rPr lang="pt-BR" altLang="en-US" dirty="0">
                <a:ea typeface="ＭＳ Ｐゴシック" panose="020B0600070205080204" pitchFamily="34" charset="-128"/>
              </a:rPr>
              <a:t> R-S, </a:t>
            </a:r>
            <a:r>
              <a:rPr lang="pt-BR" altLang="en-US" dirty="0" err="1">
                <a:ea typeface="ＭＳ Ｐゴシック" panose="020B0600070205080204" pitchFamily="34" charset="-128"/>
              </a:rPr>
              <a:t>Latch</a:t>
            </a:r>
            <a:r>
              <a:rPr lang="pt-BR" altLang="en-US" dirty="0">
                <a:ea typeface="ＭＳ Ｐゴシック" panose="020B0600070205080204" pitchFamily="34" charset="-128"/>
              </a:rPr>
              <a:t> D.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Flip-Flop </a:t>
            </a:r>
            <a:r>
              <a:rPr lang="pt-BR" altLang="en-US" dirty="0" err="1">
                <a:ea typeface="ＭＳ Ｐゴシック" panose="020B0600070205080204" pitchFamily="34" charset="-128"/>
              </a:rPr>
              <a:t>D</a:t>
            </a:r>
            <a:r>
              <a:rPr lang="pt-BR" altLang="en-US" dirty="0">
                <a:ea typeface="ＭＳ Ｐゴシック" panose="020B0600070205080204" pitchFamily="34" charset="-128"/>
              </a:rPr>
              <a:t>, Flip-Flop JK e Flip-Flop T.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Registradores.</a:t>
            </a:r>
            <a:endParaRPr lang="pt-BR" altLang="en-US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r>
              <a:rPr lang="pt-BR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Máquinas de Estado Finito (</a:t>
            </a:r>
            <a:r>
              <a:rPr lang="pt-BR" altLang="en-US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Finite</a:t>
            </a:r>
            <a:r>
              <a:rPr lang="pt-BR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pt-BR" altLang="en-US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State</a:t>
            </a:r>
            <a:r>
              <a:rPr lang="pt-BR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</a:t>
            </a:r>
            <a:r>
              <a:rPr lang="pt-BR" altLang="en-US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Machine</a:t>
            </a:r>
            <a:r>
              <a:rPr lang="pt-BR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- FSM):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Síncrono </a:t>
            </a:r>
            <a:r>
              <a:rPr lang="pt-BR" altLang="en-US" dirty="0" err="1">
                <a:ea typeface="ＭＳ Ｐゴシック" panose="020B0600070205080204" pitchFamily="34" charset="-128"/>
              </a:rPr>
              <a:t>vs</a:t>
            </a:r>
            <a:r>
              <a:rPr lang="pt-BR" altLang="en-US" dirty="0">
                <a:ea typeface="ＭＳ Ｐゴシック" panose="020B0600070205080204" pitchFamily="34" charset="-128"/>
              </a:rPr>
              <a:t> Assíncrono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Estado &amp; </a:t>
            </a:r>
            <a:r>
              <a:rPr lang="pt-BR" altLang="en-US" dirty="0" err="1">
                <a:ea typeface="ＭＳ Ｐゴシック" panose="020B0600070205080204" pitchFamily="34" charset="-128"/>
              </a:rPr>
              <a:t>Clock</a:t>
            </a:r>
            <a:r>
              <a:rPr lang="pt-BR" altLang="en-US" dirty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Como projetar </a:t>
            </a:r>
            <a:r>
              <a:rPr lang="pt-BR" altLang="en-US" dirty="0" err="1">
                <a:ea typeface="ＭＳ Ｐゴシック" panose="020B0600070205080204" pitchFamily="34" charset="-128"/>
              </a:rPr>
              <a:t>FSMs</a:t>
            </a:r>
            <a:r>
              <a:rPr lang="pt-BR" altLang="en-US" dirty="0">
                <a:ea typeface="ＭＳ Ｐゴシック" panose="020B0600070205080204" pitchFamily="34" charset="-128"/>
              </a:rPr>
              <a:t>.</a:t>
            </a:r>
          </a:p>
          <a:p>
            <a:r>
              <a:rPr lang="pt-BR" altLang="en-US" dirty="0">
                <a:ea typeface="ＭＳ Ｐゴシック" panose="020B0600070205080204" pitchFamily="34" charset="-128"/>
              </a:rPr>
              <a:t>Memórias.</a:t>
            </a:r>
          </a:p>
          <a:p>
            <a:pPr marL="344487" lvl="1" indent="0">
              <a:buNone/>
            </a:pPr>
            <a:endParaRPr lang="pt-BR" altLang="en-US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30914-DDCB-8244-B796-32EF5BABCB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37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377249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769B-B9C5-4842-B5D6-5FB9E710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18129"/>
          </a:xfrm>
        </p:spPr>
        <p:txBody>
          <a:bodyPr/>
          <a:lstStyle/>
          <a:p>
            <a:r>
              <a:rPr lang="pt-BR" sz="4400" dirty="0"/>
              <a:t>Circuitos Sequenciais Síncronos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BC052-D193-484E-8432-3B2398311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20038"/>
            <a:ext cx="11480800" cy="5542757"/>
          </a:xfrm>
        </p:spPr>
        <p:txBody>
          <a:bodyPr/>
          <a:lstStyle/>
          <a:p>
            <a:r>
              <a:rPr lang="pt-BR" dirty="0"/>
              <a:t>As Máquinas de Estado Finito, que veremos em breve, definem um tipo de Circuito Sequencial Síncrono. Um </a:t>
            </a:r>
            <a:r>
              <a:rPr lang="pt-BR" b="1" dirty="0">
                <a:solidFill>
                  <a:srgbClr val="7030A0"/>
                </a:solidFill>
              </a:rPr>
              <a:t>Circuito Sequencial</a:t>
            </a:r>
            <a:r>
              <a:rPr lang="pt-BR" dirty="0"/>
              <a:t> tem um conjunto finito de estados discretos {S</a:t>
            </a:r>
            <a:r>
              <a:rPr lang="pt-BR" baseline="-25000" dirty="0"/>
              <a:t>0</a:t>
            </a:r>
            <a:r>
              <a:rPr lang="pt-BR" dirty="0"/>
              <a:t>, S</a:t>
            </a:r>
            <a:r>
              <a:rPr lang="pt-BR" baseline="-25000" dirty="0"/>
              <a:t>1</a:t>
            </a:r>
            <a:r>
              <a:rPr lang="pt-BR" dirty="0"/>
              <a:t>,…, S</a:t>
            </a:r>
            <a:r>
              <a:rPr lang="pt-BR" baseline="-25000" dirty="0"/>
              <a:t>k−1</a:t>
            </a:r>
            <a:r>
              <a:rPr lang="pt-BR" dirty="0"/>
              <a:t>}. </a:t>
            </a:r>
          </a:p>
          <a:p>
            <a:pPr lvl="1"/>
            <a:r>
              <a:rPr lang="pt-BR" dirty="0"/>
              <a:t>Cada estado é definido por um conjunto de bits armazenados em registradores.</a:t>
            </a:r>
          </a:p>
          <a:p>
            <a:pPr lvl="1"/>
            <a:r>
              <a:rPr lang="pt-BR" dirty="0"/>
              <a:t>Em um momento específico o circuito deve estar sempre em um desses estados.</a:t>
            </a:r>
          </a:p>
          <a:p>
            <a:r>
              <a:rPr lang="pt-BR" dirty="0"/>
              <a:t>Um </a:t>
            </a:r>
            <a:r>
              <a:rPr lang="pt-BR" b="1" dirty="0">
                <a:solidFill>
                  <a:srgbClr val="7030A0"/>
                </a:solidFill>
              </a:rPr>
              <a:t>Circuito Sequencial Síncrono</a:t>
            </a:r>
            <a:r>
              <a:rPr lang="pt-BR" dirty="0"/>
              <a:t> possui uma entrada de </a:t>
            </a:r>
            <a:r>
              <a:rPr lang="pt-BR" b="1" dirty="0" err="1"/>
              <a:t>Clock</a:t>
            </a:r>
            <a:r>
              <a:rPr lang="pt-BR" b="1" dirty="0"/>
              <a:t> </a:t>
            </a:r>
            <a:r>
              <a:rPr lang="pt-BR" dirty="0"/>
              <a:t>cujas bordas ascendentes (ou descendentes) definem a sequência de </a:t>
            </a:r>
            <a:r>
              <a:rPr lang="pt-BR" b="1" dirty="0"/>
              <a:t>momentos </a:t>
            </a:r>
            <a:r>
              <a:rPr lang="pt-BR" dirty="0"/>
              <a:t>em que as</a:t>
            </a:r>
            <a:r>
              <a:rPr lang="pt-BR" b="1" dirty="0"/>
              <a:t> mudanças (transições) de estados </a:t>
            </a:r>
            <a:r>
              <a:rPr lang="pt-BR" dirty="0"/>
              <a:t>podem ocorrer.</a:t>
            </a:r>
          </a:p>
          <a:p>
            <a:pPr lvl="1"/>
            <a:r>
              <a:rPr lang="pt-BR" dirty="0"/>
              <a:t>Essa restrição sobre a mudança de estados não existe nos </a:t>
            </a:r>
            <a:r>
              <a:rPr lang="pt-BR" b="1" dirty="0">
                <a:solidFill>
                  <a:srgbClr val="0000FF"/>
                </a:solidFill>
              </a:rPr>
              <a:t>Circuitos Sequenciais Assíncronos</a:t>
            </a:r>
            <a:r>
              <a:rPr lang="pt-BR" dirty="0"/>
              <a:t>. </a:t>
            </a:r>
          </a:p>
          <a:p>
            <a:pPr lvl="1"/>
            <a:r>
              <a:rPr lang="pt-BR" dirty="0"/>
              <a:t>Frequentemente usamos os termos </a:t>
            </a:r>
            <a:r>
              <a:rPr lang="pt-BR" b="1" dirty="0"/>
              <a:t>estado atual</a:t>
            </a:r>
            <a:r>
              <a:rPr lang="pt-BR" dirty="0"/>
              <a:t> (</a:t>
            </a:r>
            <a:r>
              <a:rPr lang="pt-BR" dirty="0" err="1">
                <a:solidFill>
                  <a:srgbClr val="7030A0"/>
                </a:solidFill>
              </a:rPr>
              <a:t>S</a:t>
            </a:r>
            <a:r>
              <a:rPr lang="pt-BR" dirty="0"/>
              <a:t>) e </a:t>
            </a:r>
            <a:r>
              <a:rPr lang="pt-BR" b="1" dirty="0"/>
              <a:t>próximo estado</a:t>
            </a:r>
            <a:r>
              <a:rPr lang="pt-BR" dirty="0"/>
              <a:t> (</a:t>
            </a:r>
            <a:r>
              <a:rPr lang="pt-BR" dirty="0" err="1"/>
              <a:t>S</a:t>
            </a:r>
            <a:r>
              <a:rPr lang="pt-BR" dirty="0"/>
              <a:t>’) para distinguir o estado atual do sistema do estado no qual ele entrará na próxima transição do </a:t>
            </a:r>
            <a:r>
              <a:rPr lang="pt-BR" dirty="0" err="1"/>
              <a:t>clock</a:t>
            </a:r>
            <a:r>
              <a:rPr lang="pt-BR" dirty="0"/>
              <a:t>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D6A4E-67F7-4447-BDC9-37C689C9A3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4741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769B-B9C5-4842-B5D6-5FB9E710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18129"/>
          </a:xfrm>
        </p:spPr>
        <p:txBody>
          <a:bodyPr/>
          <a:lstStyle/>
          <a:p>
            <a:r>
              <a:rPr lang="pt-BR" sz="4400" dirty="0"/>
              <a:t>Circuitos Sequenciais Síncronos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BC052-D193-484E-8432-3B2398311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20038"/>
            <a:ext cx="11480800" cy="5542757"/>
          </a:xfrm>
        </p:spPr>
        <p:txBody>
          <a:bodyPr/>
          <a:lstStyle/>
          <a:p>
            <a:r>
              <a:rPr lang="pt-BR" dirty="0"/>
              <a:t>Um circuito sequencial síncrono consiste em elementos interconectados tais que:</a:t>
            </a:r>
          </a:p>
          <a:p>
            <a:pPr lvl="1"/>
            <a:r>
              <a:rPr lang="pt-BR" sz="2000" dirty="0"/>
              <a:t>Cada elemento do circuito é um registrador ou um circuito </a:t>
            </a:r>
            <a:r>
              <a:rPr lang="pt-BR" sz="2000" dirty="0" err="1"/>
              <a:t>combinacional</a:t>
            </a:r>
            <a:r>
              <a:rPr lang="pt-BR" sz="2000" dirty="0"/>
              <a:t>.</a:t>
            </a:r>
          </a:p>
          <a:p>
            <a:pPr lvl="1"/>
            <a:r>
              <a:rPr lang="pt-BR" sz="2000" dirty="0"/>
              <a:t>Pelo menos um elemento do circuito é um registrador e todos os registradores recebem o mesmo sinal de </a:t>
            </a:r>
            <a:r>
              <a:rPr lang="pt-BR" sz="2000" dirty="0" err="1"/>
              <a:t>clock</a:t>
            </a:r>
            <a:r>
              <a:rPr lang="pt-BR" sz="2000" dirty="0"/>
              <a:t>.</a:t>
            </a:r>
          </a:p>
          <a:p>
            <a:pPr lvl="1"/>
            <a:r>
              <a:rPr lang="pt-BR" sz="2000" dirty="0"/>
              <a:t>Cada caminho cíclico contém pelo menos um registrador cuja sincronização evita condições de corrida.</a:t>
            </a:r>
          </a:p>
          <a:p>
            <a:pPr lvl="1"/>
            <a:endParaRPr lang="pt-BR" sz="2400" dirty="0"/>
          </a:p>
          <a:p>
            <a:endParaRPr lang="pt-BR" sz="2600" dirty="0"/>
          </a:p>
          <a:p>
            <a:endParaRPr lang="pt-BR" sz="2600" dirty="0"/>
          </a:p>
          <a:p>
            <a:endParaRPr lang="pt-BR" sz="2600" dirty="0"/>
          </a:p>
          <a:p>
            <a:pPr marL="0" indent="0">
              <a:buNone/>
            </a:pPr>
            <a:endParaRPr lang="pt-BR" sz="2600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D6A4E-67F7-4447-BDC9-37C689C9A3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937899-5339-AEC7-9468-A9F8F8D4F696}"/>
              </a:ext>
            </a:extLst>
          </p:cNvPr>
          <p:cNvGrpSpPr/>
          <p:nvPr/>
        </p:nvGrpSpPr>
        <p:grpSpPr>
          <a:xfrm>
            <a:off x="3331028" y="3108735"/>
            <a:ext cx="5867400" cy="1834423"/>
            <a:chOff x="1692000" y="1763633"/>
            <a:chExt cx="5867400" cy="243114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4E1B3AD-C3F9-9F08-4BBA-F97A90940D76}"/>
                </a:ext>
              </a:extLst>
            </p:cNvPr>
            <p:cNvSpPr/>
            <p:nvPr/>
          </p:nvSpPr>
          <p:spPr bwMode="auto">
            <a:xfrm>
              <a:off x="1692000" y="3653229"/>
              <a:ext cx="5867400" cy="541544"/>
            </a:xfrm>
            <a:prstGeom prst="roundRect">
              <a:avLst/>
            </a:prstGeom>
            <a:solidFill>
              <a:srgbClr val="DEE9F6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D9ABF9-92EE-8A9C-7F7A-BA6FA1EDF5CC}"/>
                </a:ext>
              </a:extLst>
            </p:cNvPr>
            <p:cNvSpPr txBox="1"/>
            <p:nvPr/>
          </p:nvSpPr>
          <p:spPr>
            <a:xfrm>
              <a:off x="2429110" y="1763633"/>
              <a:ext cx="4453714" cy="1060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2800" b="1" dirty="0">
                  <a:solidFill>
                    <a:srgbClr val="000000"/>
                  </a:solidFill>
                  <a:latin typeface="Tahoma"/>
                </a:rPr>
                <a:t>Circuito Sequencial</a:t>
              </a:r>
            </a:p>
            <a:p>
              <a:pPr>
                <a:defRPr/>
              </a:pPr>
              <a:endParaRPr lang="pt-BR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4BCAEEA-57FC-4DCB-E6D3-A13899B5DA5D}"/>
              </a:ext>
            </a:extLst>
          </p:cNvPr>
          <p:cNvGrpSpPr/>
          <p:nvPr/>
        </p:nvGrpSpPr>
        <p:grpSpPr>
          <a:xfrm>
            <a:off x="2301386" y="3419134"/>
            <a:ext cx="7901610" cy="1667903"/>
            <a:chOff x="641525" y="2065897"/>
            <a:chExt cx="7901610" cy="166790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82A36AA-653A-2798-0B1C-B9A25DBBC50E}"/>
                </a:ext>
              </a:extLst>
            </p:cNvPr>
            <p:cNvSpPr/>
            <p:nvPr/>
          </p:nvSpPr>
          <p:spPr bwMode="auto">
            <a:xfrm>
              <a:off x="3250468" y="2462688"/>
              <a:ext cx="2769332" cy="1271112"/>
            </a:xfrm>
            <a:prstGeom prst="roundRect">
              <a:avLst/>
            </a:prstGeom>
            <a:solidFill>
              <a:srgbClr val="F8F0BD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rtlCol="0" anchor="ctr">
              <a:noAutofit/>
            </a:bodyPr>
            <a:lstStyle/>
            <a:p>
              <a:pPr algn="ctr">
                <a:defRPr/>
              </a:pPr>
              <a:endParaRPr lang="pt-BR" sz="2800" b="1" dirty="0">
                <a:solidFill>
                  <a:srgbClr val="000000"/>
                </a:solidFill>
                <a:latin typeface="Tahoma"/>
              </a:endParaRPr>
            </a:p>
            <a:p>
              <a:pPr algn="ctr">
                <a:defRPr/>
              </a:pPr>
              <a:r>
                <a:rPr lang="pt-BR" sz="2400" b="1" dirty="0">
                  <a:solidFill>
                    <a:srgbClr val="000000"/>
                  </a:solidFill>
                  <a:latin typeface="Tahoma"/>
                </a:rPr>
                <a:t>Circuito</a:t>
              </a:r>
            </a:p>
            <a:p>
              <a:pPr algn="ctr">
                <a:defRPr/>
              </a:pPr>
              <a:r>
                <a:rPr lang="pt-BR" sz="2400" b="1" dirty="0" err="1">
                  <a:solidFill>
                    <a:srgbClr val="000000"/>
                  </a:solidFill>
                  <a:latin typeface="Tahoma"/>
                </a:rPr>
                <a:t>Combinacional</a:t>
              </a:r>
              <a:endParaRPr lang="pt-BR" sz="2400" b="1" dirty="0">
                <a:solidFill>
                  <a:srgbClr val="000000"/>
                </a:solidFill>
                <a:latin typeface="Tahoma"/>
              </a:endParaRPr>
            </a:p>
            <a:p>
              <a:pPr algn="ctr">
                <a:defRPr/>
              </a:pPr>
              <a:endParaRPr lang="pt-BR" sz="2800" b="1" dirty="0">
                <a:solidFill>
                  <a:srgbClr val="000000"/>
                </a:solidFill>
                <a:latin typeface="Tahoma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089443B-F132-DD08-BA67-087490415155}"/>
                </a:ext>
              </a:extLst>
            </p:cNvPr>
            <p:cNvCxnSpPr/>
            <p:nvPr/>
          </p:nvCxnSpPr>
          <p:spPr bwMode="auto">
            <a:xfrm>
              <a:off x="1219200" y="27432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137B4A0-770A-7EE0-5385-F82603DA0342}"/>
                </a:ext>
              </a:extLst>
            </p:cNvPr>
            <p:cNvCxnSpPr/>
            <p:nvPr/>
          </p:nvCxnSpPr>
          <p:spPr bwMode="auto">
            <a:xfrm>
              <a:off x="1219200" y="30480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1F5D1D3-B62B-915A-D240-9408C145C7CE}"/>
                </a:ext>
              </a:extLst>
            </p:cNvPr>
            <p:cNvCxnSpPr/>
            <p:nvPr/>
          </p:nvCxnSpPr>
          <p:spPr bwMode="auto">
            <a:xfrm>
              <a:off x="6019800" y="27432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4E3D9FD-8EDE-2487-4E7C-2B5DFC24E667}"/>
                </a:ext>
              </a:extLst>
            </p:cNvPr>
            <p:cNvCxnSpPr/>
            <p:nvPr/>
          </p:nvCxnSpPr>
          <p:spPr bwMode="auto">
            <a:xfrm>
              <a:off x="6019800" y="30480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2C381A-CD32-D314-E8E9-23071A68796C}"/>
                </a:ext>
              </a:extLst>
            </p:cNvPr>
            <p:cNvSpPr txBox="1"/>
            <p:nvPr/>
          </p:nvSpPr>
          <p:spPr>
            <a:xfrm rot="16200000">
              <a:off x="163708" y="2543714"/>
              <a:ext cx="14788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2800" b="1" dirty="0">
                  <a:solidFill>
                    <a:srgbClr val="000000"/>
                  </a:solidFill>
                  <a:latin typeface="Calibri" pitchFamily="34" charset="0"/>
                </a:rPr>
                <a:t>Entradas</a:t>
              </a:r>
              <a:endParaRPr lang="pt-BR" b="1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6EBCBD-40CB-24B9-8C32-5551045CBE66}"/>
                </a:ext>
              </a:extLst>
            </p:cNvPr>
            <p:cNvSpPr txBox="1"/>
            <p:nvPr/>
          </p:nvSpPr>
          <p:spPr>
            <a:xfrm rot="16200000">
              <a:off x="7590355" y="2618959"/>
              <a:ext cx="13823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2800" b="1" dirty="0">
                  <a:solidFill>
                    <a:srgbClr val="000000"/>
                  </a:solidFill>
                  <a:latin typeface="Calibri" pitchFamily="34" charset="0"/>
                </a:rPr>
                <a:t>Saídas</a:t>
              </a:r>
              <a:endParaRPr lang="pt-BR" sz="2000" b="1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97041D-3533-233D-5935-4116D5D0E03F}"/>
              </a:ext>
            </a:extLst>
          </p:cNvPr>
          <p:cNvGrpSpPr/>
          <p:nvPr/>
        </p:nvGrpSpPr>
        <p:grpSpPr>
          <a:xfrm>
            <a:off x="4071558" y="4790855"/>
            <a:ext cx="4483145" cy="1555767"/>
            <a:chOff x="2362199" y="3289252"/>
            <a:chExt cx="4483145" cy="257814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2A9535-0E83-0841-D728-839EF872210E}"/>
                </a:ext>
              </a:extLst>
            </p:cNvPr>
            <p:cNvSpPr/>
            <p:nvPr/>
          </p:nvSpPr>
          <p:spPr bwMode="auto">
            <a:xfrm>
              <a:off x="3485906" y="4114800"/>
              <a:ext cx="2209799" cy="1752600"/>
            </a:xfrm>
            <a:prstGeom prst="rect">
              <a:avLst/>
            </a:prstGeom>
            <a:solidFill>
              <a:srgbClr val="C9DFC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rtlCol="0" anchor="ctr">
              <a:noAutofit/>
            </a:bodyPr>
            <a:lstStyle/>
            <a:p>
              <a:pPr algn="ctr">
                <a:defRPr/>
              </a:pPr>
              <a:r>
                <a:rPr lang="pt-BR" sz="2000" b="1" dirty="0">
                  <a:solidFill>
                    <a:srgbClr val="000000"/>
                  </a:solidFill>
                  <a:latin typeface="Tahoma"/>
                </a:rPr>
                <a:t>Elem. De</a:t>
              </a:r>
            </a:p>
            <a:p>
              <a:pPr algn="ctr">
                <a:defRPr/>
              </a:pPr>
              <a:r>
                <a:rPr lang="pt-BR" sz="2000" b="1" dirty="0">
                  <a:solidFill>
                    <a:srgbClr val="000000"/>
                  </a:solidFill>
                  <a:latin typeface="Tahoma"/>
                </a:rPr>
                <a:t>Armazenamento</a:t>
              </a:r>
            </a:p>
            <a:p>
              <a:pPr algn="ctr">
                <a:defRPr/>
              </a:pPr>
              <a:r>
                <a:rPr lang="pt-BR" sz="2000" b="1" dirty="0">
                  <a:solidFill>
                    <a:srgbClr val="000000"/>
                  </a:solidFill>
                  <a:latin typeface="Tahoma"/>
                </a:rPr>
                <a:t>(Estado)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AF322B2B-E623-DBF5-09EF-9387803B71B6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5285714" y="3833183"/>
              <a:ext cx="1985864" cy="1133394"/>
            </a:xfrm>
            <a:prstGeom prst="bentConnector3">
              <a:avLst>
                <a:gd name="adj1" fmla="val 100226"/>
              </a:avLst>
            </a:prstGeom>
            <a:noFill/>
            <a:ln w="28575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1614E6B7-98C1-7985-B5EC-987EEF73BACE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1323273" y="4342466"/>
              <a:ext cx="2106431" cy="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 type="none" w="med" len="med"/>
              <a:tailEnd type="none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81890A2-42C9-5D94-BE7B-92481E5631C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62199" y="5395682"/>
              <a:ext cx="1112132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067277-8F58-9E25-70C0-EE01BFF998D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985075" y="3406946"/>
              <a:ext cx="860269" cy="300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7DB288-C746-4E06-E010-091A6B0614BE}"/>
              </a:ext>
            </a:extLst>
          </p:cNvPr>
          <p:cNvCxnSpPr>
            <a:cxnSpLocks/>
          </p:cNvCxnSpPr>
          <p:nvPr/>
        </p:nvCxnSpPr>
        <p:spPr bwMode="auto">
          <a:xfrm flipV="1">
            <a:off x="4059099" y="4776244"/>
            <a:ext cx="860269" cy="1813"/>
          </a:xfrm>
          <a:prstGeom prst="line">
            <a:avLst/>
          </a:prstGeom>
          <a:noFill/>
          <a:ln w="28575">
            <a:solidFill>
              <a:srgbClr val="000000"/>
            </a:solidFill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FD05A1-6A94-5B16-9749-02C21EC78A8D}"/>
              </a:ext>
            </a:extLst>
          </p:cNvPr>
          <p:cNvCxnSpPr/>
          <p:nvPr/>
        </p:nvCxnSpPr>
        <p:spPr bwMode="auto">
          <a:xfrm flipH="1">
            <a:off x="7421308" y="5660571"/>
            <a:ext cx="2258468" cy="0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57D3120-2058-D8BF-AC05-A2DAA940981F}"/>
              </a:ext>
            </a:extLst>
          </p:cNvPr>
          <p:cNvSpPr txBox="1"/>
          <p:nvPr/>
        </p:nvSpPr>
        <p:spPr>
          <a:xfrm>
            <a:off x="9791618" y="547590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CLK</a:t>
            </a:r>
          </a:p>
        </p:txBody>
      </p:sp>
    </p:spTree>
    <p:extLst>
      <p:ext uri="{BB962C8B-B14F-4D97-AF65-F5344CB8AC3E}">
        <p14:creationId xmlns:p14="http://schemas.microsoft.com/office/powerpoint/2010/main" val="1180389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43774"/>
            <a:ext cx="11798060" cy="722614"/>
          </a:xfrm>
        </p:spPr>
        <p:txBody>
          <a:bodyPr/>
          <a:lstStyle/>
          <a:p>
            <a:r>
              <a:rPr lang="pt-BR" dirty="0">
                <a:ea typeface="Brush Script MT" panose="03060802040406070304" pitchFamily="66" charset="-122"/>
                <a:cs typeface="Brush Script MT" panose="03060802040406070304" pitchFamily="66" charset="-122"/>
              </a:rPr>
              <a:t>Circuitos </a:t>
            </a:r>
            <a:r>
              <a:rPr lang="pt-BR" dirty="0" err="1">
                <a:ea typeface="Brush Script MT" panose="03060802040406070304" pitchFamily="66" charset="-122"/>
                <a:cs typeface="Brush Script MT" panose="03060802040406070304" pitchFamily="66" charset="-122"/>
              </a:rPr>
              <a:t>Combinacionais</a:t>
            </a:r>
            <a:r>
              <a:rPr lang="pt-BR" dirty="0">
                <a:ea typeface="Brush Script MT" panose="03060802040406070304" pitchFamily="66" charset="-122"/>
                <a:cs typeface="Brush Script MT" panose="03060802040406070304" pitchFamily="66" charset="-122"/>
              </a:rPr>
              <a:t> VS Circuitos Sequenciais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8" y="1053713"/>
            <a:ext cx="11480799" cy="1642089"/>
          </a:xfrm>
        </p:spPr>
        <p:txBody>
          <a:bodyPr/>
          <a:lstStyle/>
          <a:p>
            <a:r>
              <a:rPr lang="pt-BR" dirty="0"/>
              <a:t>O circuito sequencial recebe informações binárias de </a:t>
            </a:r>
            <a:r>
              <a:rPr lang="pt-BR" b="1" dirty="0">
                <a:solidFill>
                  <a:srgbClr val="C00000"/>
                </a:solidFill>
              </a:rPr>
              <a:t>entradas externas</a:t>
            </a:r>
            <a:r>
              <a:rPr lang="pt-BR" dirty="0"/>
              <a:t> e, juntamente com o </a:t>
            </a:r>
            <a:r>
              <a:rPr lang="pt-BR" b="1" dirty="0">
                <a:solidFill>
                  <a:srgbClr val="C00000"/>
                </a:solidFill>
              </a:rPr>
              <a:t>estado </a:t>
            </a:r>
            <a:r>
              <a:rPr lang="pt-BR" dirty="0"/>
              <a:t>atual, determinam o valor binário das saídas. </a:t>
            </a:r>
          </a:p>
          <a:p>
            <a:pPr lvl="1"/>
            <a:r>
              <a:rPr lang="pt-BR" dirty="0"/>
              <a:t>O </a:t>
            </a:r>
            <a:r>
              <a:rPr lang="pt-BR" b="1" dirty="0">
                <a:solidFill>
                  <a:srgbClr val="C00000"/>
                </a:solidFill>
              </a:rPr>
              <a:t>estado</a:t>
            </a:r>
            <a:r>
              <a:rPr lang="pt-BR" dirty="0"/>
              <a:t> do circuito consiste na informação binária armazenada, a qual é computada com base em valores passados. </a:t>
            </a:r>
          </a:p>
          <a:p>
            <a:pPr marL="344487" lvl="1" indent="0">
              <a:buNone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4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200400" y="3230677"/>
            <a:ext cx="5867400" cy="1834423"/>
            <a:chOff x="1692000" y="1763633"/>
            <a:chExt cx="5867400" cy="2431140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1692000" y="3653229"/>
              <a:ext cx="5867400" cy="541544"/>
            </a:xfrm>
            <a:prstGeom prst="roundRect">
              <a:avLst/>
            </a:prstGeom>
            <a:solidFill>
              <a:srgbClr val="DEE9F6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29110" y="1763633"/>
              <a:ext cx="4453714" cy="1060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2800" b="1" dirty="0">
                  <a:solidFill>
                    <a:srgbClr val="000000"/>
                  </a:solidFill>
                  <a:latin typeface="Tahoma"/>
                </a:rPr>
                <a:t>Circuito Sequencial</a:t>
              </a:r>
            </a:p>
            <a:p>
              <a:pPr>
                <a:defRPr/>
              </a:pPr>
              <a:endParaRPr lang="pt-BR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170758" y="3541076"/>
            <a:ext cx="7901610" cy="1667903"/>
            <a:chOff x="641525" y="2065897"/>
            <a:chExt cx="7901610" cy="1667903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3250468" y="2462688"/>
              <a:ext cx="2769332" cy="1271112"/>
            </a:xfrm>
            <a:prstGeom prst="roundRect">
              <a:avLst/>
            </a:prstGeom>
            <a:solidFill>
              <a:srgbClr val="F8F0BD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rtlCol="0" anchor="ctr">
              <a:noAutofit/>
            </a:bodyPr>
            <a:lstStyle/>
            <a:p>
              <a:pPr algn="ctr">
                <a:defRPr/>
              </a:pPr>
              <a:endParaRPr lang="pt-BR" sz="2800" b="1" dirty="0">
                <a:solidFill>
                  <a:srgbClr val="000000"/>
                </a:solidFill>
                <a:latin typeface="Tahoma"/>
              </a:endParaRPr>
            </a:p>
            <a:p>
              <a:pPr algn="ctr">
                <a:defRPr/>
              </a:pPr>
              <a:r>
                <a:rPr lang="pt-BR" sz="2400" b="1" dirty="0">
                  <a:solidFill>
                    <a:srgbClr val="000000"/>
                  </a:solidFill>
                  <a:latin typeface="Tahoma"/>
                </a:rPr>
                <a:t>Circuito</a:t>
              </a:r>
            </a:p>
            <a:p>
              <a:pPr algn="ctr">
                <a:defRPr/>
              </a:pPr>
              <a:r>
                <a:rPr lang="pt-BR" sz="2400" b="1" dirty="0" err="1">
                  <a:solidFill>
                    <a:srgbClr val="000000"/>
                  </a:solidFill>
                  <a:latin typeface="Tahoma"/>
                </a:rPr>
                <a:t>Combinacional</a:t>
              </a:r>
              <a:endParaRPr lang="pt-BR" sz="2400" b="1" dirty="0">
                <a:solidFill>
                  <a:srgbClr val="000000"/>
                </a:solidFill>
                <a:latin typeface="Tahoma"/>
              </a:endParaRPr>
            </a:p>
            <a:p>
              <a:pPr algn="ctr">
                <a:defRPr/>
              </a:pPr>
              <a:endParaRPr lang="pt-BR" sz="2800" b="1" dirty="0">
                <a:solidFill>
                  <a:srgbClr val="000000"/>
                </a:solidFill>
                <a:latin typeface="Tahoma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>
              <a:off x="1219200" y="27432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1219200" y="30480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>
              <a:off x="6019800" y="27432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>
              <a:off x="6019800" y="30480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 rot="16200000">
              <a:off x="163708" y="2543714"/>
              <a:ext cx="14788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2800" b="1" dirty="0">
                  <a:solidFill>
                    <a:srgbClr val="000000"/>
                  </a:solidFill>
                  <a:latin typeface="Calibri" pitchFamily="34" charset="0"/>
                </a:rPr>
                <a:t>Entradas</a:t>
              </a:r>
              <a:endParaRPr lang="pt-BR" b="1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7590355" y="2618959"/>
              <a:ext cx="13823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2800" b="1" dirty="0">
                  <a:solidFill>
                    <a:srgbClr val="000000"/>
                  </a:solidFill>
                  <a:latin typeface="Calibri" pitchFamily="34" charset="0"/>
                </a:rPr>
                <a:t>Saídas</a:t>
              </a:r>
              <a:endParaRPr lang="pt-BR" sz="2000" b="1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937509" y="4889345"/>
            <a:ext cx="4483145" cy="1555767"/>
            <a:chOff x="2362199" y="3289252"/>
            <a:chExt cx="4483145" cy="2578148"/>
          </a:xfrm>
        </p:grpSpPr>
        <p:sp>
          <p:nvSpPr>
            <p:cNvPr id="28" name="Rectangle 27"/>
            <p:cNvSpPr/>
            <p:nvPr/>
          </p:nvSpPr>
          <p:spPr bwMode="auto">
            <a:xfrm>
              <a:off x="3485906" y="4114800"/>
              <a:ext cx="2209799" cy="1752600"/>
            </a:xfrm>
            <a:prstGeom prst="rect">
              <a:avLst/>
            </a:prstGeom>
            <a:solidFill>
              <a:srgbClr val="C9DFC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rtlCol="0" anchor="ctr">
              <a:noAutofit/>
            </a:bodyPr>
            <a:lstStyle/>
            <a:p>
              <a:pPr algn="ctr">
                <a:defRPr/>
              </a:pPr>
              <a:r>
                <a:rPr lang="pt-BR" sz="2000" b="1" dirty="0">
                  <a:solidFill>
                    <a:srgbClr val="000000"/>
                  </a:solidFill>
                  <a:latin typeface="Tahoma"/>
                </a:rPr>
                <a:t>Elem. De</a:t>
              </a:r>
            </a:p>
            <a:p>
              <a:pPr algn="ctr">
                <a:defRPr/>
              </a:pPr>
              <a:r>
                <a:rPr lang="pt-BR" sz="2000" b="1" dirty="0">
                  <a:solidFill>
                    <a:srgbClr val="000000"/>
                  </a:solidFill>
                  <a:latin typeface="Tahoma"/>
                </a:rPr>
                <a:t>Armazenamento</a:t>
              </a:r>
            </a:p>
            <a:p>
              <a:pPr algn="ctr">
                <a:defRPr/>
              </a:pPr>
              <a:r>
                <a:rPr lang="pt-BR" sz="2000" b="1" dirty="0">
                  <a:solidFill>
                    <a:srgbClr val="000000"/>
                  </a:solidFill>
                  <a:latin typeface="Tahoma"/>
                </a:rPr>
                <a:t>(Estado)</a:t>
              </a:r>
            </a:p>
          </p:txBody>
        </p:sp>
        <p:cxnSp>
          <p:nvCxnSpPr>
            <p:cNvPr id="29" name="Elbow Connector 28"/>
            <p:cNvCxnSpPr>
              <a:cxnSpLocks/>
            </p:cNvCxnSpPr>
            <p:nvPr/>
          </p:nvCxnSpPr>
          <p:spPr bwMode="auto">
            <a:xfrm rot="5400000">
              <a:off x="5285714" y="3833183"/>
              <a:ext cx="1985864" cy="1133394"/>
            </a:xfrm>
            <a:prstGeom prst="bentConnector3">
              <a:avLst>
                <a:gd name="adj1" fmla="val 100226"/>
              </a:avLst>
            </a:prstGeom>
            <a:noFill/>
            <a:ln w="28575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30" name="Elbow Connector 29"/>
            <p:cNvCxnSpPr>
              <a:cxnSpLocks/>
            </p:cNvCxnSpPr>
            <p:nvPr/>
          </p:nvCxnSpPr>
          <p:spPr bwMode="auto">
            <a:xfrm rot="5400000" flipH="1" flipV="1">
              <a:off x="1323273" y="4342466"/>
              <a:ext cx="2106431" cy="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 type="none" w="med" len="med"/>
              <a:tailEnd type="none"/>
            </a:ln>
            <a:effectLst/>
          </p:spPr>
        </p:cxnSp>
        <p:cxnSp>
          <p:nvCxnSpPr>
            <p:cNvPr id="31" name="Straight Connector 30"/>
            <p:cNvCxnSpPr>
              <a:cxnSpLocks/>
            </p:cNvCxnSpPr>
            <p:nvPr/>
          </p:nvCxnSpPr>
          <p:spPr bwMode="auto">
            <a:xfrm flipV="1">
              <a:off x="2362199" y="5395682"/>
              <a:ext cx="1112132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cxnSpLocks/>
            </p:cNvCxnSpPr>
            <p:nvPr/>
          </p:nvCxnSpPr>
          <p:spPr bwMode="auto">
            <a:xfrm flipV="1">
              <a:off x="5985075" y="3406946"/>
              <a:ext cx="860269" cy="300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7A1F2B-1415-3B49-92A2-965C2BBF84A1}"/>
              </a:ext>
            </a:extLst>
          </p:cNvPr>
          <p:cNvCxnSpPr>
            <a:cxnSpLocks/>
          </p:cNvCxnSpPr>
          <p:nvPr/>
        </p:nvCxnSpPr>
        <p:spPr bwMode="auto">
          <a:xfrm flipV="1">
            <a:off x="3928471" y="4898186"/>
            <a:ext cx="860269" cy="1813"/>
          </a:xfrm>
          <a:prstGeom prst="line">
            <a:avLst/>
          </a:prstGeom>
          <a:noFill/>
          <a:ln w="28575">
            <a:solidFill>
              <a:srgbClr val="000000"/>
            </a:solidFill>
            <a:miter lim="800000"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05889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18129"/>
          </a:xfrm>
        </p:spPr>
        <p:txBody>
          <a:bodyPr/>
          <a:lstStyle/>
          <a:p>
            <a:r>
              <a:rPr lang="pt-BR" sz="4400" dirty="0"/>
              <a:t>Estado do Sistema: Uma Analogia</a:t>
            </a:r>
            <a:endParaRPr lang="pt-B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799" y="997528"/>
            <a:ext cx="11480799" cy="5508203"/>
          </a:xfrm>
        </p:spPr>
        <p:txBody>
          <a:bodyPr/>
          <a:lstStyle/>
          <a:p>
            <a:r>
              <a:rPr lang="pt-BR" dirty="0">
                <a:ea typeface="Cambria" charset="0"/>
                <a:cs typeface="Cambria" charset="0"/>
              </a:rPr>
              <a:t>O </a:t>
            </a:r>
            <a:r>
              <a:rPr lang="pt-BR" b="1" dirty="0">
                <a:solidFill>
                  <a:srgbClr val="7030A0"/>
                </a:solidFill>
                <a:ea typeface="Cambria" charset="0"/>
                <a:cs typeface="Cambria" charset="0"/>
              </a:rPr>
              <a:t>estado</a:t>
            </a:r>
            <a:r>
              <a:rPr lang="pt-BR" dirty="0">
                <a:solidFill>
                  <a:srgbClr val="7030A0"/>
                </a:solidFill>
                <a:ea typeface="Cambria" charset="0"/>
                <a:cs typeface="Cambria" charset="0"/>
              </a:rPr>
              <a:t> </a:t>
            </a:r>
            <a:r>
              <a:rPr lang="pt-BR" dirty="0">
                <a:ea typeface="Cambria" charset="0"/>
                <a:cs typeface="Cambria" charset="0"/>
              </a:rPr>
              <a:t>de um sistema é um registro de todos os elementos relevantes em um dado momento do tempo, isto é, é uma síntese do que aconteceu anteriormente com o sistema. Por exemplo, considere o cadeado sequencial ilustrado a seguir:</a:t>
            </a:r>
          </a:p>
          <a:p>
            <a:endParaRPr lang="pt-BR" dirty="0">
              <a:ea typeface="Cambria" charset="0"/>
              <a:cs typeface="Cambria" charset="0"/>
            </a:endParaRPr>
          </a:p>
          <a:p>
            <a:endParaRPr lang="pt-BR" dirty="0">
              <a:ea typeface="Cambria" charset="0"/>
              <a:cs typeface="Cambria" charset="0"/>
            </a:endParaRPr>
          </a:p>
          <a:p>
            <a:endParaRPr lang="pt-BR" dirty="0">
              <a:ea typeface="Cambria" charset="0"/>
              <a:cs typeface="Cambria" charset="0"/>
            </a:endParaRPr>
          </a:p>
          <a:p>
            <a:endParaRPr lang="pt-BR" dirty="0">
              <a:ea typeface="Cambria" charset="0"/>
              <a:cs typeface="Cambria" charset="0"/>
            </a:endParaRPr>
          </a:p>
          <a:p>
            <a:pPr marL="0" indent="0">
              <a:buNone/>
            </a:pPr>
            <a:endParaRPr lang="pt-BR" dirty="0">
              <a:ea typeface="Cambria" charset="0"/>
              <a:cs typeface="Cambria" charset="0"/>
            </a:endParaRPr>
          </a:p>
          <a:p>
            <a:r>
              <a:rPr lang="pt-BR" dirty="0">
                <a:ea typeface="Cambria" charset="0"/>
                <a:cs typeface="Cambria" charset="0"/>
              </a:rPr>
              <a:t>Para funcionar como esperado, </a:t>
            </a:r>
            <a:r>
              <a:rPr lang="pt-BR" b="1" dirty="0">
                <a:ea typeface="Cambria" charset="0"/>
                <a:cs typeface="Cambria" charset="0"/>
              </a:rPr>
              <a:t>o cadeado precisa rastrear uma sequência de eventos passados</a:t>
            </a:r>
            <a:r>
              <a:rPr lang="pt-BR" dirty="0">
                <a:ea typeface="Cambria" charset="0"/>
                <a:cs typeface="Cambria" charset="0"/>
              </a:rPr>
              <a:t> associados ao código de desbloqueio.</a:t>
            </a:r>
          </a:p>
          <a:p>
            <a:r>
              <a:rPr lang="pt-BR" dirty="0">
                <a:ea typeface="Cambria" charset="0"/>
                <a:cs typeface="Cambria" charset="0"/>
              </a:rPr>
              <a:t>Os estados consistem nas etapas de desbloqueio já cumpridas pelo usuário. O cadeado é aberto quando detecta que a sequência correta foi aplicada. </a:t>
            </a:r>
            <a:endParaRPr lang="pt-BR" sz="2000" dirty="0">
              <a:ea typeface="Cambria" charset="0"/>
              <a:cs typeface="Cambri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40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2" y="2257363"/>
            <a:ext cx="1827544" cy="18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93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18129"/>
          </a:xfrm>
        </p:spPr>
        <p:txBody>
          <a:bodyPr/>
          <a:lstStyle/>
          <a:p>
            <a:r>
              <a:rPr lang="pt-BR" sz="4400" dirty="0"/>
              <a:t>Estado do Sistema: Uma Analogia (Cont.)</a:t>
            </a:r>
            <a:endParaRPr lang="pt-B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799" y="953984"/>
            <a:ext cx="11480799" cy="5479472"/>
          </a:xfrm>
        </p:spPr>
        <p:txBody>
          <a:bodyPr/>
          <a:lstStyle/>
          <a:p>
            <a:r>
              <a:rPr lang="pt-BR" dirty="0">
                <a:ea typeface="Cambria" charset="0"/>
                <a:cs typeface="Cambria" charset="0"/>
              </a:rPr>
              <a:t>Suponha que o código de desbloqueio do cadeado</a:t>
            </a:r>
            <a:r>
              <a:rPr lang="pt-BR" b="1" dirty="0">
                <a:solidFill>
                  <a:srgbClr val="7030A0"/>
                </a:solidFill>
                <a:ea typeface="Cambria" charset="0"/>
                <a:cs typeface="Cambria" charset="0"/>
              </a:rPr>
              <a:t> </a:t>
            </a:r>
            <a:r>
              <a:rPr lang="pt-BR" dirty="0">
                <a:ea typeface="Cambria" charset="0"/>
                <a:cs typeface="Cambria" charset="0"/>
              </a:rPr>
              <a:t>seja </a:t>
            </a:r>
            <a:r>
              <a:rPr lang="pt-BR" b="1" dirty="0">
                <a:ea typeface="Cambria" charset="0"/>
                <a:cs typeface="Cambria" charset="0"/>
              </a:rPr>
              <a:t>D13 (direita 13) -&gt; E22 (esquerda 22) -&gt; D3 (direita 3)</a:t>
            </a:r>
            <a:r>
              <a:rPr lang="pt-BR" dirty="0">
                <a:ea typeface="Cambria" charset="0"/>
                <a:cs typeface="Cambria" charset="0"/>
              </a:rPr>
              <a:t>. Nesse caso, quais são os possíveis estados que o cadeado pode estar?</a:t>
            </a:r>
          </a:p>
          <a:p>
            <a:r>
              <a:rPr lang="pt-BR" b="1" u="sng" dirty="0">
                <a:ea typeface="Cambria" charset="0"/>
                <a:cs typeface="Cambria" charset="0"/>
              </a:rPr>
              <a:t>Resposta</a:t>
            </a:r>
            <a:r>
              <a:rPr lang="pt-BR" dirty="0">
                <a:ea typeface="Cambria" charset="0"/>
                <a:cs typeface="Cambria" charset="0"/>
              </a:rPr>
              <a:t>:</a:t>
            </a:r>
          </a:p>
          <a:p>
            <a:pPr marL="784225" lvl="1" indent="-457200">
              <a:buSzPct val="100000"/>
              <a:buFont typeface="+mj-lt"/>
              <a:buAutoNum type="alphaUcPeriod"/>
            </a:pPr>
            <a:r>
              <a:rPr lang="pt-BR" sz="2000" dirty="0">
                <a:ea typeface="Cambria" charset="0"/>
                <a:cs typeface="Cambria" charset="0"/>
              </a:rPr>
              <a:t>Fechado, com nenhuma operação relevante realizada.</a:t>
            </a:r>
          </a:p>
          <a:p>
            <a:pPr marL="784225" lvl="1" indent="-457200">
              <a:buSzPct val="100000"/>
              <a:buFont typeface="+mj-lt"/>
              <a:buAutoNum type="alphaUcPeriod"/>
            </a:pPr>
            <a:r>
              <a:rPr lang="pt-BR" sz="2000" dirty="0">
                <a:ea typeface="Cambria" charset="0"/>
                <a:cs typeface="Cambria" charset="0"/>
              </a:rPr>
              <a:t>Fechado, mas o usuário tendo completado D13.</a:t>
            </a:r>
          </a:p>
          <a:p>
            <a:pPr marL="784225" lvl="1" indent="-457200">
              <a:buSzPct val="100000"/>
              <a:buFont typeface="+mj-lt"/>
              <a:buAutoNum type="alphaUcPeriod"/>
            </a:pPr>
            <a:r>
              <a:rPr lang="pt-BR" sz="2000" dirty="0">
                <a:ea typeface="Cambria" charset="0"/>
                <a:cs typeface="Cambria" charset="0"/>
              </a:rPr>
              <a:t>Fechado, mas o usuário tendo completado D13-&gt;E22.</a:t>
            </a:r>
          </a:p>
          <a:p>
            <a:pPr marL="784225" lvl="1" indent="-457200">
              <a:buSzPct val="100000"/>
              <a:buFont typeface="+mj-lt"/>
              <a:buAutoNum type="alphaUcPeriod"/>
            </a:pPr>
            <a:r>
              <a:rPr lang="pt-BR" sz="2000" dirty="0">
                <a:ea typeface="Cambria" charset="0"/>
                <a:cs typeface="Cambria" charset="0"/>
              </a:rPr>
              <a:t>Aberto, tendo o usuário completado D13-&gt;E22-&gt;D3.</a:t>
            </a:r>
          </a:p>
          <a:p>
            <a:pPr marL="457200" indent="-457200">
              <a:buSzPct val="70000"/>
            </a:pPr>
            <a:endParaRPr lang="pt-BR" dirty="0">
              <a:ea typeface="Cambria" charset="0"/>
              <a:cs typeface="Cambria" charset="0"/>
            </a:endParaRPr>
          </a:p>
          <a:p>
            <a:pPr marL="457200" indent="-457200">
              <a:buSzPct val="70000"/>
            </a:pPr>
            <a:r>
              <a:rPr lang="pt-BR" dirty="0">
                <a:ea typeface="Cambria" charset="0"/>
                <a:cs typeface="Cambria" charset="0"/>
              </a:rPr>
              <a:t>As transições entre os estados são ditadas pelo estado corrente e pelas entradas do usuário. Se algo diferente acontecer (e.g., E5), o cadeado volta para o estado inicial.</a:t>
            </a:r>
          </a:p>
          <a:p>
            <a:pPr marL="457200" indent="-457200">
              <a:buSzPct val="70000"/>
            </a:pPr>
            <a:r>
              <a:rPr lang="pt-BR" dirty="0">
                <a:ea typeface="Cambria" charset="0"/>
                <a:cs typeface="Cambria" charset="0"/>
              </a:rPr>
              <a:t>Obviamente que, em uma implementação computacional, são necessários valores binários para representar cada estado.</a:t>
            </a:r>
          </a:p>
          <a:p>
            <a:pPr marL="0" indent="0">
              <a:buSzPct val="70000"/>
              <a:buNone/>
            </a:pPr>
            <a:endParaRPr lang="pt-BR" sz="2200" dirty="0">
              <a:ea typeface="Cambria" charset="0"/>
              <a:cs typeface="Cambria" charset="0"/>
            </a:endParaRPr>
          </a:p>
          <a:p>
            <a:pPr marL="457200" indent="-457200">
              <a:buSzPct val="100000"/>
              <a:buFont typeface="+mj-lt"/>
              <a:buAutoNum type="arabicPeriod"/>
            </a:pPr>
            <a:endParaRPr lang="pt-BR" sz="2000" dirty="0">
              <a:ea typeface="Cambria" charset="0"/>
              <a:cs typeface="Cambri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41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9501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ED331-1C8B-A448-82F4-D3125E9EB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688186"/>
          </a:xfrm>
        </p:spPr>
        <p:txBody>
          <a:bodyPr/>
          <a:lstStyle/>
          <a:p>
            <a:r>
              <a:rPr lang="pt-BR" sz="4400" dirty="0"/>
              <a:t>Diagrama de Estados para o Cadeado Sequencial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F4175-16E4-D94F-9454-79AD59632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20039"/>
            <a:ext cx="11480800" cy="5527962"/>
          </a:xfrm>
        </p:spPr>
        <p:txBody>
          <a:bodyPr/>
          <a:lstStyle/>
          <a:p>
            <a:r>
              <a:rPr lang="pt-BR" dirty="0"/>
              <a:t>Um diagrama de estados é uma forma gráfica de representar as transições entre os estados. Os estados são indicados com círculos rotulados (A, </a:t>
            </a:r>
            <a:r>
              <a:rPr lang="pt-BR" dirty="0" err="1"/>
              <a:t>B</a:t>
            </a:r>
            <a:r>
              <a:rPr lang="pt-BR" dirty="0"/>
              <a:t>, C e </a:t>
            </a:r>
            <a:r>
              <a:rPr lang="pt-BR" dirty="0" err="1"/>
              <a:t>D</a:t>
            </a:r>
            <a:r>
              <a:rPr lang="pt-BR" dirty="0"/>
              <a:t>).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sz="1200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7DBBD-A3C7-E846-9344-29A5370820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FCFE49-F7D8-9F40-A47B-CD8F660E719E}" type="slidenum">
              <a:rPr lang="pt-BR" smtClean="0"/>
              <a:pPr/>
              <a:t>42</a:t>
            </a:fld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6945D-1FB7-8544-8225-25EE94462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4" y="1781217"/>
            <a:ext cx="5775392" cy="45370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2FB7AA-2423-9640-A0F0-68214B1554D6}"/>
              </a:ext>
            </a:extLst>
          </p:cNvPr>
          <p:cNvSpPr/>
          <p:nvPr/>
        </p:nvSpPr>
        <p:spPr bwMode="auto">
          <a:xfrm>
            <a:off x="2402373" y="2656108"/>
            <a:ext cx="811383" cy="27708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D13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E56021-9EBE-B446-BEB3-5A966ABD86D2}"/>
              </a:ext>
            </a:extLst>
          </p:cNvPr>
          <p:cNvSpPr/>
          <p:nvPr/>
        </p:nvSpPr>
        <p:spPr bwMode="auto">
          <a:xfrm>
            <a:off x="5313805" y="3431962"/>
            <a:ext cx="763654" cy="22153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dirty="0">
                <a:solidFill>
                  <a:schemeClr val="tx1"/>
                </a:solidFill>
                <a:latin typeface="Arial" pitchFamily="34" charset="0"/>
              </a:rPr>
              <a:t>E22</a:t>
            </a:r>
            <a:endParaRPr kumimoji="0" 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6764A5-D4CF-6B41-A36D-80652F8F3991}"/>
              </a:ext>
            </a:extLst>
          </p:cNvPr>
          <p:cNvSpPr/>
          <p:nvPr/>
        </p:nvSpPr>
        <p:spPr bwMode="auto">
          <a:xfrm>
            <a:off x="1471671" y="5401364"/>
            <a:ext cx="811383" cy="27708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D13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2F7C82-C17C-854C-8474-48C35B5EFB6A}"/>
              </a:ext>
            </a:extLst>
          </p:cNvPr>
          <p:cNvSpPr/>
          <p:nvPr/>
        </p:nvSpPr>
        <p:spPr bwMode="auto">
          <a:xfrm>
            <a:off x="3925786" y="4983672"/>
            <a:ext cx="811383" cy="27708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D3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241B53-780E-5247-B230-7312680FA13F}"/>
              </a:ext>
            </a:extLst>
          </p:cNvPr>
          <p:cNvSpPr/>
          <p:nvPr/>
        </p:nvSpPr>
        <p:spPr bwMode="auto">
          <a:xfrm>
            <a:off x="3878055" y="5080652"/>
            <a:ext cx="811383" cy="27708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D3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61BF6D-16C1-E640-B1A8-6B03DE833EBD}"/>
              </a:ext>
            </a:extLst>
          </p:cNvPr>
          <p:cNvSpPr/>
          <p:nvPr/>
        </p:nvSpPr>
        <p:spPr bwMode="auto">
          <a:xfrm>
            <a:off x="3957606" y="3464546"/>
            <a:ext cx="1006192" cy="65102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Outro que não D3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FD2F86-53AF-5A4F-A483-F3328AA552CE}"/>
              </a:ext>
            </a:extLst>
          </p:cNvPr>
          <p:cNvSpPr/>
          <p:nvPr/>
        </p:nvSpPr>
        <p:spPr bwMode="auto">
          <a:xfrm>
            <a:off x="1984822" y="3727786"/>
            <a:ext cx="1006192" cy="65102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Outro que não D13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72F355-1A93-C942-8FE3-DF600FE7A23A}"/>
              </a:ext>
            </a:extLst>
          </p:cNvPr>
          <p:cNvSpPr/>
          <p:nvPr/>
        </p:nvSpPr>
        <p:spPr bwMode="auto">
          <a:xfrm>
            <a:off x="580885" y="3556585"/>
            <a:ext cx="1006192" cy="65102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Outro que não D13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E8F7F9-21BD-AE47-86AC-3C49396A7AC5}"/>
              </a:ext>
            </a:extLst>
          </p:cNvPr>
          <p:cNvSpPr/>
          <p:nvPr/>
        </p:nvSpPr>
        <p:spPr bwMode="auto">
          <a:xfrm>
            <a:off x="2676337" y="1755941"/>
            <a:ext cx="2351101" cy="3552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Outro que não E22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0C4E87-1075-D940-808F-5B93F3AB9068}"/>
              </a:ext>
            </a:extLst>
          </p:cNvPr>
          <p:cNvSpPr txBox="1"/>
          <p:nvPr/>
        </p:nvSpPr>
        <p:spPr>
          <a:xfrm>
            <a:off x="6407715" y="2146736"/>
            <a:ext cx="547313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/>
              <a:t>Neste caso, para cada estado, os valores de saída são indicados internamente: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pt-BR" sz="2000" dirty="0" err="1"/>
              <a:t>locked</a:t>
            </a:r>
            <a:r>
              <a:rPr lang="pt-BR" sz="2000" dirty="0"/>
              <a:t> = fechado.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pt-BR" sz="2000" dirty="0" err="1"/>
              <a:t>opened</a:t>
            </a:r>
            <a:r>
              <a:rPr lang="pt-BR" sz="2000" dirty="0"/>
              <a:t> = aberto.</a:t>
            </a:r>
          </a:p>
          <a:p>
            <a:pPr marL="285750" indent="-285750">
              <a:buFont typeface="Wingdings" pitchFamily="2" charset="2"/>
              <a:buChar char="§"/>
            </a:pPr>
            <a:endParaRPr lang="pt-BR" sz="2000" dirty="0"/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/>
              <a:t>Os arcos indicam transições entre estados, as quais ocorrem mediante eventos externos (nesse caso de entrada do usuário).</a:t>
            </a:r>
          </a:p>
        </p:txBody>
      </p:sp>
    </p:spTree>
    <p:extLst>
      <p:ext uri="{BB962C8B-B14F-4D97-AF65-F5344CB8AC3E}">
        <p14:creationId xmlns:p14="http://schemas.microsoft.com/office/powerpoint/2010/main" val="299740402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6CE78-291B-4B45-A627-9B9907C32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45" y="152400"/>
            <a:ext cx="11471564" cy="718129"/>
          </a:xfrm>
        </p:spPr>
        <p:txBody>
          <a:bodyPr/>
          <a:lstStyle/>
          <a:p>
            <a:r>
              <a:rPr lang="pt-BR" sz="4400" dirty="0"/>
              <a:t>Mudanças de Estado Síncrona </a:t>
            </a:r>
            <a:r>
              <a:rPr lang="pt-BR" sz="4400" dirty="0" err="1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vs</a:t>
            </a:r>
            <a:r>
              <a:rPr lang="pt-BR" sz="4400" dirty="0"/>
              <a:t> Assíncrona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BE657-0C85-8E40-A9C7-DD2632687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945" y="997528"/>
            <a:ext cx="11471564" cy="5193723"/>
          </a:xfrm>
        </p:spPr>
        <p:txBody>
          <a:bodyPr/>
          <a:lstStyle/>
          <a:p>
            <a:r>
              <a:rPr lang="pt-BR" dirty="0"/>
              <a:t>O cadeado do exemplo anterior é uma máquina sequencial </a:t>
            </a:r>
            <a:r>
              <a:rPr lang="pt-BR" b="1" dirty="0">
                <a:solidFill>
                  <a:srgbClr val="0000FF"/>
                </a:solidFill>
              </a:rPr>
              <a:t>assíncrona</a:t>
            </a:r>
            <a:r>
              <a:rPr lang="pt-BR" dirty="0"/>
              <a:t>,</a:t>
            </a:r>
            <a:r>
              <a:rPr lang="pt-BR" dirty="0">
                <a:solidFill>
                  <a:srgbClr val="0000FF"/>
                </a:solidFill>
              </a:rPr>
              <a:t> </a:t>
            </a:r>
            <a:r>
              <a:rPr lang="pt-BR" dirty="0"/>
              <a:t>pois não há um sinal de </a:t>
            </a:r>
            <a:r>
              <a:rPr lang="pt-BR" dirty="0" err="1"/>
              <a:t>clock</a:t>
            </a:r>
            <a:r>
              <a:rPr lang="pt-BR" dirty="0"/>
              <a:t> determinando quando cada transição de estado pode ocorrer, isto é, o momento preciso que o usuário pode dar entrada.</a:t>
            </a:r>
          </a:p>
          <a:p>
            <a:pPr marL="344487" lvl="1" indent="0">
              <a:buNone/>
            </a:pPr>
            <a:endParaRPr lang="pt-BR" dirty="0"/>
          </a:p>
          <a:p>
            <a:r>
              <a:rPr lang="pt-BR" dirty="0"/>
              <a:t>Em teoria, o projeto </a:t>
            </a:r>
            <a:r>
              <a:rPr lang="pt-BR" b="1" dirty="0">
                <a:solidFill>
                  <a:srgbClr val="0000FF"/>
                </a:solidFill>
              </a:rPr>
              <a:t>assíncrono</a:t>
            </a:r>
            <a:r>
              <a:rPr lang="pt-BR" dirty="0"/>
              <a:t> é mais geral do que o projeto </a:t>
            </a:r>
            <a:r>
              <a:rPr lang="pt-BR" b="1" dirty="0">
                <a:solidFill>
                  <a:srgbClr val="7030A0"/>
                </a:solidFill>
              </a:rPr>
              <a:t>síncrono</a:t>
            </a:r>
            <a:r>
              <a:rPr lang="pt-BR" dirty="0"/>
              <a:t>, porque as transições de estados não são limitadas a momentos específicos determinados por um sinal de </a:t>
            </a:r>
            <a:r>
              <a:rPr lang="pt-BR" dirty="0" err="1"/>
              <a:t>clock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dirty="0"/>
              <a:t>No entanto, </a:t>
            </a:r>
            <a:r>
              <a:rPr lang="pt-BR" b="1" dirty="0">
                <a:solidFill>
                  <a:srgbClr val="7030A0"/>
                </a:solidFill>
              </a:rPr>
              <a:t>circuitos síncronos</a:t>
            </a:r>
            <a:r>
              <a:rPr lang="pt-BR" dirty="0"/>
              <a:t> provaram ser mais fáceis de projetar e usar do que os circuitos </a:t>
            </a:r>
            <a:r>
              <a:rPr lang="pt-BR" b="1" dirty="0">
                <a:solidFill>
                  <a:srgbClr val="0000FF"/>
                </a:solidFill>
              </a:rPr>
              <a:t>assíncronos</a:t>
            </a:r>
            <a:r>
              <a:rPr lang="pt-BR" dirty="0"/>
              <a:t>. Apesar de décadas de pesquisa em circuitos assíncronos, praticamente todos os circuitos digitais são essencialmente síncronos.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A3AEF-95A0-1544-AE6B-246D0AC903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FCFE49-F7D8-9F40-A47B-CD8F660E719E}" type="slidenum">
              <a:rPr lang="pt-BR" smtClean="0"/>
              <a:pPr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74636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49214"/>
          </a:xfrm>
        </p:spPr>
        <p:txBody>
          <a:bodyPr/>
          <a:lstStyle/>
          <a:p>
            <a:r>
              <a:rPr lang="pt-BR" dirty="0"/>
              <a:t>Exemplo: Diagrama de Estado de um Sistema Síncrono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7528"/>
            <a:ext cx="11480800" cy="5465056"/>
          </a:xfrm>
        </p:spPr>
        <p:txBody>
          <a:bodyPr/>
          <a:lstStyle/>
          <a:p>
            <a:r>
              <a:rPr lang="pt-BR" sz="2800" dirty="0"/>
              <a:t>Considere um Semáforo Suíço padrão com </a:t>
            </a:r>
            <a:r>
              <a:rPr lang="pt-BR" sz="2800" b="1" dirty="0">
                <a:solidFill>
                  <a:srgbClr val="0070C0"/>
                </a:solidFill>
              </a:rPr>
              <a:t>4 estados</a:t>
            </a:r>
            <a:r>
              <a:rPr lang="pt-BR" sz="2800" dirty="0"/>
              <a:t>:</a:t>
            </a:r>
            <a:endParaRPr lang="pt-BR" sz="2800" b="1" dirty="0">
              <a:solidFill>
                <a:srgbClr val="0070C0"/>
              </a:solidFill>
            </a:endParaRPr>
          </a:p>
          <a:p>
            <a:pPr marL="784225" lvl="1" indent="-457200">
              <a:buSzPct val="100000"/>
              <a:buFont typeface="+mj-lt"/>
              <a:buAutoNum type="alphaUcPeriod"/>
            </a:pPr>
            <a:r>
              <a:rPr lang="pt-BR" sz="2400" dirty="0"/>
              <a:t>Verde.</a:t>
            </a:r>
          </a:p>
          <a:p>
            <a:pPr marL="784225" lvl="1" indent="-457200">
              <a:buSzPct val="100000"/>
              <a:buFont typeface="+mj-lt"/>
              <a:buAutoNum type="alphaUcPeriod"/>
            </a:pPr>
            <a:r>
              <a:rPr lang="pt-BR" sz="2400" dirty="0"/>
              <a:t>Amarelo.</a:t>
            </a:r>
          </a:p>
          <a:p>
            <a:pPr marL="784225" lvl="1" indent="-457200">
              <a:buSzPct val="100000"/>
              <a:buFont typeface="+mj-lt"/>
              <a:buAutoNum type="alphaUcPeriod"/>
            </a:pPr>
            <a:r>
              <a:rPr lang="pt-BR" sz="2400" dirty="0"/>
              <a:t>Vermelho.</a:t>
            </a:r>
          </a:p>
          <a:p>
            <a:pPr marL="784225" lvl="1" indent="-457200">
              <a:buSzPct val="100000"/>
              <a:buFont typeface="+mj-lt"/>
              <a:buAutoNum type="alphaUcPeriod"/>
            </a:pPr>
            <a:r>
              <a:rPr lang="pt-BR" sz="2400" dirty="0"/>
              <a:t>Vermelho e Amarelo.</a:t>
            </a:r>
          </a:p>
          <a:p>
            <a:pPr marL="784225" lvl="1" indent="-457200">
              <a:buSzPct val="100000"/>
              <a:buFont typeface="+mj-lt"/>
              <a:buAutoNum type="alphaUcPeriod"/>
            </a:pPr>
            <a:endParaRPr lang="pt-BR" sz="2400" dirty="0"/>
          </a:p>
          <a:p>
            <a:pPr marL="784225" lvl="1" indent="-457200">
              <a:buSzPct val="100000"/>
              <a:buFont typeface="+mj-lt"/>
              <a:buAutoNum type="alphaUcPeriod"/>
            </a:pPr>
            <a:endParaRPr lang="pt-BR" sz="2400" dirty="0"/>
          </a:p>
          <a:p>
            <a:pPr>
              <a:buSzPct val="70000"/>
            </a:pPr>
            <a:r>
              <a:rPr lang="pt-BR" sz="2600" dirty="0"/>
              <a:t>O sequenciamento desses estados é sempre o seguinte: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44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562600" y="1600200"/>
            <a:ext cx="914400" cy="22796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686023" y="1701084"/>
            <a:ext cx="667555" cy="666482"/>
          </a:xfrm>
          <a:prstGeom prst="ellipse">
            <a:avLst/>
          </a:prstGeom>
          <a:solidFill>
            <a:srgbClr val="FF000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686022" y="2418903"/>
            <a:ext cx="667555" cy="666482"/>
          </a:xfrm>
          <a:prstGeom prst="ellipse">
            <a:avLst/>
          </a:prstGeom>
          <a:solidFill>
            <a:srgbClr val="FFFF0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686021" y="3136722"/>
            <a:ext cx="667555" cy="666482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733972" y="1600200"/>
            <a:ext cx="914400" cy="22796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857395" y="1701084"/>
            <a:ext cx="667555" cy="666482"/>
          </a:xfrm>
          <a:prstGeom prst="ellipse">
            <a:avLst/>
          </a:prstGeom>
          <a:solidFill>
            <a:srgbClr val="FF000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857394" y="2418903"/>
            <a:ext cx="667555" cy="666482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857393" y="3136722"/>
            <a:ext cx="667555" cy="666482"/>
          </a:xfrm>
          <a:prstGeom prst="ellipse">
            <a:avLst/>
          </a:prstGeom>
          <a:solidFill>
            <a:srgbClr val="00B05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7905344" y="1600200"/>
            <a:ext cx="914400" cy="22796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8028767" y="1701084"/>
            <a:ext cx="667555" cy="66648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8028766" y="2418903"/>
            <a:ext cx="667555" cy="666482"/>
          </a:xfrm>
          <a:prstGeom prst="ellipse">
            <a:avLst/>
          </a:prstGeom>
          <a:solidFill>
            <a:srgbClr val="FFFF0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8028765" y="3136722"/>
            <a:ext cx="667555" cy="666482"/>
          </a:xfrm>
          <a:prstGeom prst="ellipse">
            <a:avLst/>
          </a:prstGeom>
          <a:solidFill>
            <a:srgbClr val="00B05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9091408" y="1600200"/>
            <a:ext cx="914400" cy="22796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9214833" y="1701084"/>
            <a:ext cx="667555" cy="66648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9214832" y="2418903"/>
            <a:ext cx="667555" cy="666482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9214831" y="3136722"/>
            <a:ext cx="667555" cy="666482"/>
          </a:xfrm>
          <a:prstGeom prst="ellipse">
            <a:avLst/>
          </a:prstGeom>
          <a:solidFill>
            <a:srgbClr val="00B05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2466976" y="5211693"/>
            <a:ext cx="1219200" cy="11430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pt-BR" sz="32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4410076" y="5211693"/>
            <a:ext cx="1219200" cy="11430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pt-BR" sz="3200" b="1" dirty="0" err="1">
                <a:solidFill>
                  <a:srgbClr val="FFFF01"/>
                </a:solidFill>
              </a:rPr>
              <a:t>B</a:t>
            </a:r>
            <a:endParaRPr lang="pt-BR" sz="3200" b="1" dirty="0">
              <a:solidFill>
                <a:srgbClr val="FFFF01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357938" y="5211693"/>
            <a:ext cx="1219200" cy="11430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pt-BR" sz="32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24" name="Oval 23"/>
          <p:cNvSpPr/>
          <p:nvPr/>
        </p:nvSpPr>
        <p:spPr bwMode="auto">
          <a:xfrm>
            <a:off x="8305800" y="5211693"/>
            <a:ext cx="1219200" cy="11430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pt-BR" sz="3200" b="1" dirty="0"/>
          </a:p>
        </p:txBody>
      </p:sp>
      <p:cxnSp>
        <p:nvCxnSpPr>
          <p:cNvPr id="27" name="Curved Connector 26"/>
          <p:cNvCxnSpPr>
            <a:stCxn id="21" idx="7"/>
            <a:endCxn id="22" idx="1"/>
          </p:cNvCxnSpPr>
          <p:nvPr/>
        </p:nvCxnSpPr>
        <p:spPr bwMode="auto">
          <a:xfrm rot="5400000" flipH="1" flipV="1">
            <a:off x="4048126" y="4838583"/>
            <a:ext cx="12700" cy="1080996"/>
          </a:xfrm>
          <a:prstGeom prst="curvedConnector3">
            <a:avLst>
              <a:gd name="adj1" fmla="val 1657142"/>
            </a:avLst>
          </a:prstGeom>
          <a:solidFill>
            <a:srgbClr val="C0C0C0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Curved Connector 30"/>
          <p:cNvCxnSpPr/>
          <p:nvPr/>
        </p:nvCxnSpPr>
        <p:spPr bwMode="auto">
          <a:xfrm rot="5400000" flipH="1" flipV="1">
            <a:off x="5999372" y="4844933"/>
            <a:ext cx="12700" cy="1080996"/>
          </a:xfrm>
          <a:prstGeom prst="curvedConnector3">
            <a:avLst>
              <a:gd name="adj1" fmla="val 1657142"/>
            </a:avLst>
          </a:prstGeom>
          <a:solidFill>
            <a:srgbClr val="C0C0C0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Curved Connector 31"/>
          <p:cNvCxnSpPr/>
          <p:nvPr/>
        </p:nvCxnSpPr>
        <p:spPr bwMode="auto">
          <a:xfrm rot="5400000" flipH="1" flipV="1">
            <a:off x="7958888" y="4851283"/>
            <a:ext cx="12700" cy="1080996"/>
          </a:xfrm>
          <a:prstGeom prst="curvedConnector3">
            <a:avLst>
              <a:gd name="adj1" fmla="val 1657142"/>
            </a:avLst>
          </a:prstGeom>
          <a:solidFill>
            <a:srgbClr val="C0C0C0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Curved Connector 32"/>
          <p:cNvCxnSpPr>
            <a:stCxn id="24" idx="0"/>
            <a:endCxn id="21" idx="0"/>
          </p:cNvCxnSpPr>
          <p:nvPr/>
        </p:nvCxnSpPr>
        <p:spPr bwMode="auto">
          <a:xfrm rot="16200000" flipV="1">
            <a:off x="5995988" y="2292281"/>
            <a:ext cx="12700" cy="5838824"/>
          </a:xfrm>
          <a:prstGeom prst="curvedConnector3">
            <a:avLst>
              <a:gd name="adj1" fmla="val 3886953"/>
            </a:avLst>
          </a:prstGeom>
          <a:solidFill>
            <a:srgbClr val="C0C0C0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Delay 27">
            <a:extLst>
              <a:ext uri="{FF2B5EF4-FFF2-40B4-BE49-F238E27FC236}">
                <a16:creationId xmlns:a16="http://schemas.microsoft.com/office/drawing/2014/main" id="{B41A7F98-A25A-DB49-A15E-E40A10AD7DE2}"/>
              </a:ext>
            </a:extLst>
          </p:cNvPr>
          <p:cNvSpPr/>
          <p:nvPr/>
        </p:nvSpPr>
        <p:spPr bwMode="auto">
          <a:xfrm>
            <a:off x="8835520" y="5626267"/>
            <a:ext cx="255888" cy="277509"/>
          </a:xfrm>
          <a:prstGeom prst="flowChartDelay">
            <a:avLst/>
          </a:prstGeom>
          <a:solidFill>
            <a:srgbClr val="FFFF00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3008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799" y="2632970"/>
            <a:ext cx="11678653" cy="3286465"/>
          </a:xfrm>
        </p:spPr>
        <p:txBody>
          <a:bodyPr/>
          <a:lstStyle/>
          <a:p>
            <a:r>
              <a:rPr lang="pt-BR" dirty="0">
                <a:ea typeface="Cambria" charset="0"/>
                <a:cs typeface="Cambria" charset="0"/>
              </a:rPr>
              <a:t>Este é um sistema síncrono pois as mudanças de estado acontecem em momentos específicos, ou seja, o semáforo fica um </a:t>
            </a:r>
            <a:r>
              <a:rPr lang="pt-BR" b="1" dirty="0">
                <a:ea typeface="Cambria" charset="0"/>
                <a:cs typeface="Cambria" charset="0"/>
              </a:rPr>
              <a:t>tempo específico</a:t>
            </a:r>
            <a:r>
              <a:rPr lang="pt-BR" dirty="0">
                <a:ea typeface="Cambria" charset="0"/>
                <a:cs typeface="Cambria" charset="0"/>
              </a:rPr>
              <a:t> em cada estado. Portanto, precisamos de um </a:t>
            </a:r>
            <a:r>
              <a:rPr lang="pt-BR" b="1" dirty="0" err="1">
                <a:solidFill>
                  <a:srgbClr val="7030A0"/>
                </a:solidFill>
                <a:ea typeface="Cambria" charset="0"/>
                <a:cs typeface="Cambria" charset="0"/>
              </a:rPr>
              <a:t>clock</a:t>
            </a:r>
            <a:r>
              <a:rPr lang="pt-BR" dirty="0">
                <a:solidFill>
                  <a:srgbClr val="7030A0"/>
                </a:solidFill>
                <a:ea typeface="Cambria" charset="0"/>
                <a:cs typeface="Cambria" charset="0"/>
              </a:rPr>
              <a:t> </a:t>
            </a:r>
            <a:r>
              <a:rPr lang="pt-BR" dirty="0">
                <a:ea typeface="Cambria" charset="0"/>
                <a:cs typeface="Cambria" charset="0"/>
              </a:rPr>
              <a:t>para determinar quando ele deve mudar de estado. O período do </a:t>
            </a:r>
            <a:r>
              <a:rPr lang="pt-BR" dirty="0" err="1">
                <a:ea typeface="Cambria" charset="0"/>
                <a:cs typeface="Cambria" charset="0"/>
              </a:rPr>
              <a:t>clock</a:t>
            </a:r>
            <a:r>
              <a:rPr lang="pt-BR" dirty="0">
                <a:ea typeface="Cambria" charset="0"/>
                <a:cs typeface="Cambria" charset="0"/>
              </a:rPr>
              <a:t> determina o tempo de espera em cada estado.</a:t>
            </a:r>
          </a:p>
          <a:p>
            <a:endParaRPr lang="pt-BR" dirty="0">
              <a:ea typeface="Cambria" charset="0"/>
              <a:cs typeface="Cambria" charset="0"/>
            </a:endParaRPr>
          </a:p>
          <a:p>
            <a:pPr marL="0" indent="0">
              <a:buNone/>
            </a:pPr>
            <a:endParaRPr lang="pt-BR" dirty="0">
              <a:ea typeface="Cambria" charset="0"/>
              <a:cs typeface="Cambri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45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Mudança de Estado Sincronizada 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2543176" y="1444086"/>
            <a:ext cx="1219200" cy="11430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pt-BR" sz="3200" b="1" dirty="0">
                <a:solidFill>
                  <a:srgbClr val="35742A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4486276" y="1444086"/>
            <a:ext cx="1219200" cy="11430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pt-BR" sz="3200" b="1" dirty="0" err="1">
                <a:solidFill>
                  <a:srgbClr val="35742A"/>
                </a:solidFill>
              </a:rPr>
              <a:t>B</a:t>
            </a:r>
            <a:endParaRPr lang="pt-BR" sz="3200" b="1" dirty="0">
              <a:solidFill>
                <a:srgbClr val="35742A"/>
              </a:soli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434138" y="1444086"/>
            <a:ext cx="1219200" cy="11430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pt-BR" sz="3200" b="1" dirty="0">
                <a:solidFill>
                  <a:srgbClr val="35742A"/>
                </a:solidFill>
              </a:rPr>
              <a:t>C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8382000" y="1444086"/>
            <a:ext cx="1219200" cy="11430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pt-BR" sz="3200" b="1" dirty="0" err="1">
                <a:solidFill>
                  <a:srgbClr val="35742A"/>
                </a:solidFill>
              </a:rPr>
              <a:t>D</a:t>
            </a:r>
            <a:endParaRPr lang="pt-BR" sz="3200" b="1" dirty="0">
              <a:solidFill>
                <a:srgbClr val="35742A"/>
              </a:solidFill>
            </a:endParaRPr>
          </a:p>
        </p:txBody>
      </p:sp>
      <p:cxnSp>
        <p:nvCxnSpPr>
          <p:cNvPr id="9" name="Curved Connector 8"/>
          <p:cNvCxnSpPr/>
          <p:nvPr/>
        </p:nvCxnSpPr>
        <p:spPr bwMode="auto">
          <a:xfrm rot="5400000" flipH="1" flipV="1">
            <a:off x="4124326" y="1070976"/>
            <a:ext cx="12700" cy="1080996"/>
          </a:xfrm>
          <a:prstGeom prst="curvedConnector3">
            <a:avLst>
              <a:gd name="adj1" fmla="val 1657142"/>
            </a:avLst>
          </a:prstGeom>
          <a:solidFill>
            <a:srgbClr val="C0C0C0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Curved Connector 9"/>
          <p:cNvCxnSpPr/>
          <p:nvPr/>
        </p:nvCxnSpPr>
        <p:spPr bwMode="auto">
          <a:xfrm rot="5400000" flipH="1" flipV="1">
            <a:off x="6075572" y="1077326"/>
            <a:ext cx="12700" cy="1080996"/>
          </a:xfrm>
          <a:prstGeom prst="curvedConnector3">
            <a:avLst>
              <a:gd name="adj1" fmla="val 1657142"/>
            </a:avLst>
          </a:prstGeom>
          <a:solidFill>
            <a:srgbClr val="C0C0C0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Curved Connector 10"/>
          <p:cNvCxnSpPr/>
          <p:nvPr/>
        </p:nvCxnSpPr>
        <p:spPr bwMode="auto">
          <a:xfrm rot="5400000" flipH="1" flipV="1">
            <a:off x="8035088" y="1083676"/>
            <a:ext cx="12700" cy="1080996"/>
          </a:xfrm>
          <a:prstGeom prst="curvedConnector3">
            <a:avLst>
              <a:gd name="adj1" fmla="val 1657142"/>
            </a:avLst>
          </a:prstGeom>
          <a:solidFill>
            <a:srgbClr val="C0C0C0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Curved Connector 11"/>
          <p:cNvCxnSpPr/>
          <p:nvPr/>
        </p:nvCxnSpPr>
        <p:spPr bwMode="auto">
          <a:xfrm rot="16200000" flipV="1">
            <a:off x="6072188" y="-1475326"/>
            <a:ext cx="12700" cy="5838824"/>
          </a:xfrm>
          <a:prstGeom prst="curvedConnector3">
            <a:avLst>
              <a:gd name="adj1" fmla="val 3886953"/>
            </a:avLst>
          </a:prstGeom>
          <a:solidFill>
            <a:srgbClr val="C0C0C0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369" y="4642104"/>
            <a:ext cx="1219200" cy="279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495" y="4642104"/>
            <a:ext cx="1219200" cy="279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69" y="4642104"/>
            <a:ext cx="1219200" cy="279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38401" y="457684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000000"/>
                </a:solidFill>
              </a:rPr>
              <a:t>CLK: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052" y="4643430"/>
            <a:ext cx="1219200" cy="279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743" y="4642104"/>
            <a:ext cx="1219200" cy="279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27921" y="47065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36027" y="44363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000000"/>
                </a:solidFill>
              </a:rPr>
              <a:t>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ED5E9B-128F-2045-80B2-A638B594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60"/>
          <a:stretch/>
        </p:blipFill>
        <p:spPr>
          <a:xfrm>
            <a:off x="2365309" y="4968714"/>
            <a:ext cx="6433003" cy="145373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7FB8A5A-5070-1540-A998-FAB3A1A079C4}"/>
              </a:ext>
            </a:extLst>
          </p:cNvPr>
          <p:cNvSpPr/>
          <p:nvPr/>
        </p:nvSpPr>
        <p:spPr bwMode="auto">
          <a:xfrm>
            <a:off x="7227878" y="5925524"/>
            <a:ext cx="590727" cy="46474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Um ciclo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293976-A12E-6946-9C67-B5C38069FC0B}"/>
              </a:ext>
            </a:extLst>
          </p:cNvPr>
          <p:cNvSpPr/>
          <p:nvPr/>
        </p:nvSpPr>
        <p:spPr bwMode="auto">
          <a:xfrm>
            <a:off x="5439375" y="5926007"/>
            <a:ext cx="590727" cy="46474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Um ciclo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857180-859A-EF45-8121-FCD1E498B317}"/>
              </a:ext>
            </a:extLst>
          </p:cNvPr>
          <p:cNvSpPr/>
          <p:nvPr/>
        </p:nvSpPr>
        <p:spPr bwMode="auto">
          <a:xfrm>
            <a:off x="3658787" y="5903992"/>
            <a:ext cx="590727" cy="46474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Um ciclo</a:t>
            </a:r>
          </a:p>
        </p:txBody>
      </p:sp>
    </p:spTree>
    <p:extLst>
      <p:ext uri="{BB962C8B-B14F-4D97-AF65-F5344CB8AC3E}">
        <p14:creationId xmlns:p14="http://schemas.microsoft.com/office/powerpoint/2010/main" val="14968430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19" grpId="0"/>
      <p:bldP spid="20" grpId="0"/>
      <p:bldP spid="24" grpId="0" animBg="1"/>
      <p:bldP spid="25" grpId="0" animBg="1"/>
      <p:bldP spid="2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46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Mudança de Estado Sincronizada (Cont.) 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2543176" y="1444086"/>
            <a:ext cx="1219200" cy="11430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pt-BR" sz="3200" b="1" dirty="0">
                <a:solidFill>
                  <a:srgbClr val="35742A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4486276" y="1444086"/>
            <a:ext cx="1219200" cy="11430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pt-BR" sz="3200" b="1" dirty="0" err="1">
                <a:solidFill>
                  <a:srgbClr val="35742A"/>
                </a:solidFill>
              </a:rPr>
              <a:t>B</a:t>
            </a:r>
            <a:endParaRPr lang="pt-BR" sz="3200" b="1" dirty="0">
              <a:solidFill>
                <a:srgbClr val="35742A"/>
              </a:soli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434138" y="1444086"/>
            <a:ext cx="1219200" cy="11430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pt-BR" sz="3200" b="1" dirty="0">
                <a:solidFill>
                  <a:srgbClr val="35742A"/>
                </a:solidFill>
              </a:rPr>
              <a:t>C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8382000" y="1444086"/>
            <a:ext cx="1219200" cy="1143000"/>
          </a:xfrm>
          <a:prstGeom prst="ellips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pt-BR" sz="3200" b="1" dirty="0" err="1">
                <a:solidFill>
                  <a:srgbClr val="35742A"/>
                </a:solidFill>
              </a:rPr>
              <a:t>D</a:t>
            </a:r>
            <a:endParaRPr lang="pt-BR" sz="3200" b="1" dirty="0">
              <a:solidFill>
                <a:srgbClr val="35742A"/>
              </a:solidFill>
            </a:endParaRPr>
          </a:p>
        </p:txBody>
      </p:sp>
      <p:cxnSp>
        <p:nvCxnSpPr>
          <p:cNvPr id="9" name="Curved Connector 8"/>
          <p:cNvCxnSpPr/>
          <p:nvPr/>
        </p:nvCxnSpPr>
        <p:spPr bwMode="auto">
          <a:xfrm rot="5400000" flipH="1" flipV="1">
            <a:off x="4124326" y="1070976"/>
            <a:ext cx="12700" cy="1080996"/>
          </a:xfrm>
          <a:prstGeom prst="curvedConnector3">
            <a:avLst>
              <a:gd name="adj1" fmla="val 1657142"/>
            </a:avLst>
          </a:prstGeom>
          <a:solidFill>
            <a:srgbClr val="C0C0C0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Curved Connector 9"/>
          <p:cNvCxnSpPr/>
          <p:nvPr/>
        </p:nvCxnSpPr>
        <p:spPr bwMode="auto">
          <a:xfrm rot="5400000" flipH="1" flipV="1">
            <a:off x="6075572" y="1077326"/>
            <a:ext cx="12700" cy="1080996"/>
          </a:xfrm>
          <a:prstGeom prst="curvedConnector3">
            <a:avLst>
              <a:gd name="adj1" fmla="val 1657142"/>
            </a:avLst>
          </a:prstGeom>
          <a:solidFill>
            <a:srgbClr val="C0C0C0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Curved Connector 10"/>
          <p:cNvCxnSpPr/>
          <p:nvPr/>
        </p:nvCxnSpPr>
        <p:spPr bwMode="auto">
          <a:xfrm rot="5400000" flipH="1" flipV="1">
            <a:off x="8035088" y="1083676"/>
            <a:ext cx="12700" cy="1080996"/>
          </a:xfrm>
          <a:prstGeom prst="curvedConnector3">
            <a:avLst>
              <a:gd name="adj1" fmla="val 1657142"/>
            </a:avLst>
          </a:prstGeom>
          <a:solidFill>
            <a:srgbClr val="C0C0C0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Curved Connector 11"/>
          <p:cNvCxnSpPr/>
          <p:nvPr/>
        </p:nvCxnSpPr>
        <p:spPr bwMode="auto">
          <a:xfrm rot="16200000" flipV="1">
            <a:off x="6072188" y="-1475326"/>
            <a:ext cx="12700" cy="5838824"/>
          </a:xfrm>
          <a:prstGeom prst="curvedConnector3">
            <a:avLst>
              <a:gd name="adj1" fmla="val 3886953"/>
            </a:avLst>
          </a:prstGeom>
          <a:solidFill>
            <a:srgbClr val="C0C0C0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DCC3FF2-B7EA-6D41-925D-53E287430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851" y="3570810"/>
            <a:ext cx="11430000" cy="2946454"/>
          </a:xfrm>
        </p:spPr>
        <p:txBody>
          <a:bodyPr/>
          <a:lstStyle/>
          <a:p>
            <a:endParaRPr lang="pt-BR" dirty="0">
              <a:ea typeface="Cambria" charset="0"/>
              <a:cs typeface="Cambria" charset="0"/>
            </a:endParaRPr>
          </a:p>
          <a:p>
            <a:r>
              <a:rPr lang="pt-BR" dirty="0">
                <a:ea typeface="Cambria" charset="0"/>
                <a:cs typeface="Cambria" charset="0"/>
              </a:rPr>
              <a:t>As </a:t>
            </a:r>
            <a:r>
              <a:rPr lang="pt-BR" b="1" dirty="0">
                <a:solidFill>
                  <a:srgbClr val="7030A0"/>
                </a:solidFill>
                <a:ea typeface="Cambria" charset="0"/>
                <a:cs typeface="Cambria" charset="0"/>
              </a:rPr>
              <a:t>mudanças de estado</a:t>
            </a:r>
            <a:r>
              <a:rPr lang="pt-BR" dirty="0">
                <a:ea typeface="Cambria" charset="0"/>
                <a:cs typeface="Cambria" charset="0"/>
              </a:rPr>
              <a:t> acontecem na borda ascendente do sinal de </a:t>
            </a:r>
            <a:r>
              <a:rPr lang="pt-BR" dirty="0" err="1">
                <a:ea typeface="Cambria" charset="0"/>
                <a:cs typeface="Cambria" charset="0"/>
              </a:rPr>
              <a:t>Clock</a:t>
            </a:r>
            <a:r>
              <a:rPr lang="pt-BR" dirty="0">
                <a:ea typeface="Cambria" charset="0"/>
                <a:cs typeface="Cambria" charset="0"/>
              </a:rPr>
              <a:t>, isto é, no começo de cada ciclo de </a:t>
            </a:r>
            <a:r>
              <a:rPr lang="pt-BR" dirty="0" err="1">
                <a:ea typeface="Cambria" charset="0"/>
                <a:cs typeface="Cambria" charset="0"/>
              </a:rPr>
              <a:t>Clock</a:t>
            </a:r>
            <a:r>
              <a:rPr lang="pt-BR" dirty="0">
                <a:ea typeface="Cambria" charset="0"/>
                <a:cs typeface="Cambria" charset="0"/>
              </a:rPr>
              <a:t>  (       ).</a:t>
            </a:r>
          </a:p>
          <a:p>
            <a:pPr lvl="1"/>
            <a:r>
              <a:rPr lang="pt-BR" sz="2000" dirty="0">
                <a:ea typeface="Cambria" charset="0"/>
                <a:cs typeface="Cambria" charset="0"/>
              </a:rPr>
              <a:t>Durante o ciclo de </a:t>
            </a:r>
            <a:r>
              <a:rPr lang="pt-BR" sz="2000" dirty="0" err="1">
                <a:ea typeface="Cambria" charset="0"/>
                <a:cs typeface="Cambria" charset="0"/>
              </a:rPr>
              <a:t>Clock</a:t>
            </a:r>
            <a:r>
              <a:rPr lang="pt-BR" sz="2000" dirty="0">
                <a:ea typeface="Cambria" charset="0"/>
                <a:cs typeface="Cambria" charset="0"/>
              </a:rPr>
              <a:t>, o estado vigente se mantém e fica disponível.</a:t>
            </a:r>
            <a:endParaRPr lang="pt-BR" sz="2200" dirty="0">
              <a:ea typeface="Cambria" charset="0"/>
              <a:cs typeface="Cambria" charset="0"/>
            </a:endParaRPr>
          </a:p>
          <a:p>
            <a:r>
              <a:rPr lang="pt-BR" dirty="0">
                <a:ea typeface="Cambria" charset="0"/>
                <a:cs typeface="Cambria" charset="0"/>
              </a:rPr>
              <a:t>Neste exemplo, assumimos que o semáforo fica o mesmo tempo em cada estado, mas tenha em mente que isso não é uma imposição.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30F65C7-3E5A-6D47-8A57-32BC7B494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12"/>
          <a:stretch/>
        </p:blipFill>
        <p:spPr>
          <a:xfrm>
            <a:off x="6692777" y="4476883"/>
            <a:ext cx="605793" cy="279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0060C60-1471-9148-8575-A93A48DEF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676" y="3331688"/>
            <a:ext cx="1219200" cy="279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6FFCD7A-CBF7-8447-81E7-85842AB20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02" y="3331688"/>
            <a:ext cx="1219200" cy="279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417D15-0F4C-9142-B83B-648C9BAFD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876" y="3331688"/>
            <a:ext cx="1219200" cy="279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D7D5801-14B0-A441-B633-BA2B4AA18AD4}"/>
              </a:ext>
            </a:extLst>
          </p:cNvPr>
          <p:cNvSpPr txBox="1"/>
          <p:nvPr/>
        </p:nvSpPr>
        <p:spPr>
          <a:xfrm>
            <a:off x="2526708" y="326643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000000"/>
                </a:solidFill>
              </a:rPr>
              <a:t>CLK: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5AE5E0A-7CFE-0145-80BB-D7C9EAF04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359" y="3333014"/>
            <a:ext cx="1219200" cy="279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DE0DADA-6BDA-EF41-94D3-1485B64A2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050" y="3331688"/>
            <a:ext cx="1219200" cy="279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CBEC2CA-18FF-B045-A0F9-F3F7B4C87DEC}"/>
              </a:ext>
            </a:extLst>
          </p:cNvPr>
          <p:cNvSpPr txBox="1"/>
          <p:nvPr/>
        </p:nvSpPr>
        <p:spPr>
          <a:xfrm>
            <a:off x="3216228" y="34072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4A1546-C090-744B-8E68-F30CDAE5DD73}"/>
              </a:ext>
            </a:extLst>
          </p:cNvPr>
          <p:cNvSpPr txBox="1"/>
          <p:nvPr/>
        </p:nvSpPr>
        <p:spPr>
          <a:xfrm>
            <a:off x="3224334" y="31259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916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214033"/>
            <a:ext cx="10566400" cy="1638024"/>
          </a:xfrm>
        </p:spPr>
        <p:txBody>
          <a:bodyPr/>
          <a:lstStyle/>
          <a:p>
            <a:pPr algn="ctr"/>
            <a:r>
              <a:rPr lang="pt-BR" dirty="0"/>
              <a:t>Máquinas de Estados Finitos </a:t>
            </a:r>
            <a:br>
              <a:rPr lang="pt-BR" dirty="0"/>
            </a:br>
            <a:r>
              <a:rPr lang="pt-BR" dirty="0"/>
              <a:t>(</a:t>
            </a:r>
            <a:r>
              <a:rPr lang="pt-BR" dirty="0" err="1"/>
              <a:t>Finite</a:t>
            </a:r>
            <a:r>
              <a:rPr lang="pt-BR" dirty="0"/>
              <a:t> </a:t>
            </a:r>
            <a:r>
              <a:rPr lang="pt-BR" dirty="0" err="1"/>
              <a:t>State</a:t>
            </a:r>
            <a:r>
              <a:rPr lang="pt-BR" dirty="0"/>
              <a:t> </a:t>
            </a:r>
            <a:r>
              <a:rPr lang="pt-BR" dirty="0" err="1"/>
              <a:t>Machines</a:t>
            </a:r>
            <a:r>
              <a:rPr lang="pt-BR" dirty="0"/>
              <a:t> ou FSM)</a:t>
            </a:r>
            <a:br>
              <a:rPr lang="pt-BR" dirty="0"/>
            </a:br>
            <a:endParaRPr lang="pt-BR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hangingPunct="0">
              <a:defRPr/>
            </a:pPr>
            <a:fld id="{5BEF67B4-941F-4736-A122-66E8AE1B4197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47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70653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18129"/>
          </a:xfrm>
        </p:spPr>
        <p:txBody>
          <a:bodyPr/>
          <a:lstStyle/>
          <a:p>
            <a:r>
              <a:rPr lang="pt-BR" sz="4400" dirty="0"/>
              <a:t>O que são Máquinas de Estado Finito?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997528"/>
            <a:ext cx="11480799" cy="5320722"/>
          </a:xfrm>
        </p:spPr>
        <p:txBody>
          <a:bodyPr/>
          <a:lstStyle/>
          <a:p>
            <a:r>
              <a:rPr lang="pt-BR" dirty="0"/>
              <a:t>As </a:t>
            </a:r>
            <a:r>
              <a:rPr lang="pt-BR" b="1" dirty="0"/>
              <a:t>Máquina de Estados Finitos</a:t>
            </a:r>
            <a:r>
              <a:rPr lang="pt-BR" dirty="0"/>
              <a:t> (</a:t>
            </a:r>
            <a:r>
              <a:rPr lang="pt-BR" i="1" dirty="0" err="1"/>
              <a:t>Finite</a:t>
            </a:r>
            <a:r>
              <a:rPr lang="pt-BR" i="1" dirty="0"/>
              <a:t> </a:t>
            </a:r>
            <a:r>
              <a:rPr lang="pt-BR" i="1" dirty="0" err="1"/>
              <a:t>State</a:t>
            </a:r>
            <a:r>
              <a:rPr lang="pt-BR" i="1" dirty="0"/>
              <a:t> </a:t>
            </a:r>
            <a:r>
              <a:rPr lang="pt-BR" i="1" dirty="0" err="1"/>
              <a:t>Machines</a:t>
            </a:r>
            <a:r>
              <a:rPr lang="pt-BR" i="1" dirty="0"/>
              <a:t> - FSM</a:t>
            </a:r>
            <a:r>
              <a:rPr lang="pt-BR" dirty="0"/>
              <a:t>) consistem em uma forma de se projetar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Circuitos Sequenciais Síncronos. </a:t>
            </a:r>
          </a:p>
          <a:p>
            <a:endParaRPr lang="pt-BR" dirty="0"/>
          </a:p>
          <a:p>
            <a:r>
              <a:rPr lang="pt-BR" dirty="0"/>
              <a:t>Uma </a:t>
            </a:r>
            <a:r>
              <a:rPr lang="pt-BR" b="1" dirty="0"/>
              <a:t>FSM</a:t>
            </a:r>
            <a:r>
              <a:rPr lang="pt-BR" dirty="0"/>
              <a:t> descreve:</a:t>
            </a:r>
          </a:p>
          <a:p>
            <a:pPr marL="344487" lvl="1" indent="0">
              <a:buNone/>
            </a:pPr>
            <a:r>
              <a:rPr lang="pt-BR" dirty="0"/>
              <a:t>1. O conjunto de todos os </a:t>
            </a:r>
            <a:r>
              <a:rPr lang="pt-BR" b="1" dirty="0">
                <a:solidFill>
                  <a:srgbClr val="7030A0"/>
                </a:solidFill>
              </a:rPr>
              <a:t>estados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/>
              <a:t>possíveis que um sistema pode estar. </a:t>
            </a:r>
          </a:p>
          <a:p>
            <a:pPr marL="344487" lvl="1" indent="0">
              <a:buNone/>
            </a:pPr>
            <a:r>
              <a:rPr lang="pt-BR" dirty="0"/>
              <a:t>2. Como o sistema transita de um estado para outro.</a:t>
            </a:r>
          </a:p>
          <a:p>
            <a:pPr marL="344487" lvl="1" indent="0">
              <a:buNone/>
            </a:pPr>
            <a:r>
              <a:rPr lang="pt-BR" dirty="0"/>
              <a:t>3. Como as saídas são computadas em cada estado do sistema.</a:t>
            </a:r>
          </a:p>
          <a:p>
            <a:pPr marL="344487" lvl="1" indent="0">
              <a:buNone/>
            </a:pPr>
            <a:endParaRPr lang="pt-BR" dirty="0"/>
          </a:p>
          <a:p>
            <a:r>
              <a:rPr lang="pt-BR" dirty="0"/>
              <a:t>Uma </a:t>
            </a:r>
            <a:r>
              <a:rPr lang="pt-BR" b="1" dirty="0"/>
              <a:t>FSM</a:t>
            </a:r>
            <a:r>
              <a:rPr lang="pt-BR" dirty="0"/>
              <a:t> pode modelar: um semáforo, um elevador, a velocidade do ventilador, um microprocessador, entre muitos outros sistemas.</a:t>
            </a:r>
          </a:p>
          <a:p>
            <a:pPr marL="344487" lvl="1" indent="0">
              <a:buNone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48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3846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2000"/>
          </a:xfrm>
        </p:spPr>
        <p:txBody>
          <a:bodyPr/>
          <a:lstStyle/>
          <a:p>
            <a:r>
              <a:rPr lang="pt-BR" dirty="0"/>
              <a:t>Máquinas de Estados Finitos: Composição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04928"/>
            <a:ext cx="11669486" cy="5611619"/>
          </a:xfrm>
        </p:spPr>
        <p:txBody>
          <a:bodyPr/>
          <a:lstStyle/>
          <a:p>
            <a:r>
              <a:rPr lang="pt-BR" sz="2800" b="1" dirty="0"/>
              <a:t>São caracterizadas por cinco elementos:</a:t>
            </a:r>
          </a:p>
          <a:p>
            <a:pPr marL="801687" lvl="1" indent="-457200">
              <a:buSzPct val="100000"/>
              <a:buFont typeface="+mj-lt"/>
              <a:buAutoNum type="arabicPeriod"/>
            </a:pPr>
            <a:r>
              <a:rPr lang="pt-BR" sz="2400" dirty="0"/>
              <a:t>Um conjunto </a:t>
            </a:r>
            <a:r>
              <a:rPr lang="pt-BR" sz="2400" b="1" dirty="0">
                <a:solidFill>
                  <a:srgbClr val="0070C0"/>
                </a:solidFill>
              </a:rPr>
              <a:t>finito</a:t>
            </a:r>
            <a:r>
              <a:rPr lang="pt-BR" sz="2400" dirty="0">
                <a:solidFill>
                  <a:srgbClr val="0070C0"/>
                </a:solidFill>
              </a:rPr>
              <a:t> </a:t>
            </a:r>
            <a:r>
              <a:rPr lang="pt-BR" sz="2400" dirty="0"/>
              <a:t>de estados.  </a:t>
            </a:r>
          </a:p>
          <a:p>
            <a:pPr marL="801687" lvl="1" indent="-457200">
              <a:buSzPct val="100000"/>
              <a:buFont typeface="+mj-lt"/>
              <a:buAutoNum type="arabicPeriod"/>
            </a:pPr>
            <a:r>
              <a:rPr lang="pt-BR" sz="2400" dirty="0"/>
              <a:t>Um conjunto </a:t>
            </a:r>
            <a:r>
              <a:rPr lang="pt-BR" sz="2400" b="1" dirty="0">
                <a:solidFill>
                  <a:srgbClr val="0070C0"/>
                </a:solidFill>
              </a:rPr>
              <a:t>finito</a:t>
            </a:r>
            <a:r>
              <a:rPr lang="pt-BR" sz="2400" dirty="0">
                <a:solidFill>
                  <a:srgbClr val="0070C0"/>
                </a:solidFill>
              </a:rPr>
              <a:t> </a:t>
            </a:r>
            <a:r>
              <a:rPr lang="pt-BR" sz="2400" dirty="0"/>
              <a:t>de entradas.</a:t>
            </a:r>
          </a:p>
          <a:p>
            <a:pPr marL="801687" lvl="1" indent="-457200">
              <a:buSzPct val="100000"/>
              <a:buFont typeface="+mj-lt"/>
              <a:buAutoNum type="arabicPeriod"/>
            </a:pPr>
            <a:r>
              <a:rPr lang="pt-BR" sz="2400" dirty="0"/>
              <a:t>Um conjunto </a:t>
            </a:r>
            <a:r>
              <a:rPr lang="pt-BR" sz="2400" b="1" dirty="0">
                <a:solidFill>
                  <a:srgbClr val="0070C0"/>
                </a:solidFill>
              </a:rPr>
              <a:t>finito</a:t>
            </a:r>
            <a:r>
              <a:rPr lang="pt-BR" sz="2400" dirty="0">
                <a:solidFill>
                  <a:srgbClr val="0070C0"/>
                </a:solidFill>
              </a:rPr>
              <a:t> </a:t>
            </a:r>
            <a:r>
              <a:rPr lang="pt-BR" sz="2400" dirty="0"/>
              <a:t>de saídas.</a:t>
            </a:r>
          </a:p>
          <a:p>
            <a:pPr marL="801687" lvl="1" indent="-457200">
              <a:buSzPct val="100000"/>
              <a:buFont typeface="+mj-lt"/>
              <a:buAutoNum type="arabicPeriod"/>
            </a:pPr>
            <a:r>
              <a:rPr lang="pt-BR" sz="2400" dirty="0"/>
              <a:t>Uma especificação explicita de todas as transições de estado.</a:t>
            </a:r>
          </a:p>
          <a:p>
            <a:pPr marL="801687" lvl="1" indent="-457200">
              <a:buSzPct val="100000"/>
              <a:buFont typeface="+mj-lt"/>
              <a:buAutoNum type="arabicPeriod"/>
            </a:pPr>
            <a:r>
              <a:rPr lang="pt-BR" sz="2400" dirty="0"/>
              <a:t>Uma especificação explícita sobre como determinar os valores de saída.</a:t>
            </a:r>
            <a:endParaRPr lang="pt-BR" sz="2800" dirty="0"/>
          </a:p>
          <a:p>
            <a:r>
              <a:rPr lang="pt-BR" sz="2800" dirty="0"/>
              <a:t>A implementação de uma </a:t>
            </a:r>
            <a:r>
              <a:rPr lang="pt-BR" sz="2800" b="1" dirty="0"/>
              <a:t>FSM</a:t>
            </a:r>
            <a:r>
              <a:rPr lang="pt-BR" sz="2800" dirty="0"/>
              <a:t> demanda registradores para armazenar o estado atual, e dois blocos </a:t>
            </a:r>
            <a:r>
              <a:rPr lang="pt-BR" sz="2800" dirty="0" err="1"/>
              <a:t>Combinacionais</a:t>
            </a:r>
            <a:r>
              <a:rPr lang="pt-BR" sz="2800" dirty="0"/>
              <a:t>: um para determinar o</a:t>
            </a:r>
            <a:r>
              <a:rPr lang="pt-BR" sz="2800" i="1" dirty="0"/>
              <a:t> próximo estado </a:t>
            </a:r>
            <a:r>
              <a:rPr lang="pt-BR" sz="2800" dirty="0"/>
              <a:t>e outro para </a:t>
            </a:r>
            <a:r>
              <a:rPr lang="pt-BR" sz="2800" i="1" dirty="0"/>
              <a:t>calcular as saídas</a:t>
            </a:r>
            <a:r>
              <a:rPr lang="pt-BR" sz="2800" dirty="0"/>
              <a:t>. </a:t>
            </a:r>
          </a:p>
          <a:p>
            <a:r>
              <a:rPr lang="pt-BR" sz="2800" dirty="0"/>
              <a:t>Numa </a:t>
            </a:r>
            <a:r>
              <a:rPr lang="pt-BR" sz="2800" b="1" dirty="0"/>
              <a:t>FSM</a:t>
            </a:r>
            <a:r>
              <a:rPr lang="pt-BR" sz="2800" dirty="0"/>
              <a:t>, as transições entre estados se dão em momentos específicos determinados pelas transições do sinal de </a:t>
            </a:r>
            <a:r>
              <a:rPr lang="pt-BR" sz="2800" b="1" dirty="0" err="1"/>
              <a:t>Clock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49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309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13344"/>
            <a:ext cx="11480799" cy="2109675"/>
          </a:xfrm>
        </p:spPr>
        <p:txBody>
          <a:bodyPr/>
          <a:lstStyle/>
          <a:p>
            <a:r>
              <a:rPr lang="pt-BR" dirty="0"/>
              <a:t>Observe na ilustração que o </a:t>
            </a:r>
            <a:r>
              <a:rPr lang="pt-BR" b="1" dirty="0"/>
              <a:t>próximo estado</a:t>
            </a:r>
            <a:r>
              <a:rPr lang="pt-BR" dirty="0"/>
              <a:t> armazenado também é uma função das </a:t>
            </a:r>
            <a:r>
              <a:rPr lang="pt-BR" b="1" dirty="0">
                <a:solidFill>
                  <a:srgbClr val="C00000"/>
                </a:solidFill>
              </a:rPr>
              <a:t>entradas externas</a:t>
            </a:r>
            <a:r>
              <a:rPr lang="pt-BR" dirty="0"/>
              <a:t> e do </a:t>
            </a:r>
            <a:r>
              <a:rPr lang="pt-BR" b="1" dirty="0">
                <a:solidFill>
                  <a:srgbClr val="C00000"/>
                </a:solidFill>
              </a:rPr>
              <a:t>estado atual</a:t>
            </a:r>
            <a:r>
              <a:rPr lang="pt-BR" dirty="0"/>
              <a:t>. </a:t>
            </a:r>
          </a:p>
          <a:p>
            <a:r>
              <a:rPr lang="pt-BR" u="sng" dirty="0"/>
              <a:t>Resumindo</a:t>
            </a:r>
            <a:r>
              <a:rPr lang="pt-BR" dirty="0"/>
              <a:t>, um </a:t>
            </a:r>
            <a:r>
              <a:rPr lang="pt-BR" b="1" dirty="0">
                <a:solidFill>
                  <a:srgbClr val="0000FF"/>
                </a:solidFill>
              </a:rPr>
              <a:t>circuito sequencial</a:t>
            </a:r>
            <a:r>
              <a:rPr lang="pt-BR" dirty="0"/>
              <a:t> é especificado por uma sequência temporal de entradas, saídas e estados internos. Em contraste, as saídas </a:t>
            </a:r>
            <a:r>
              <a:rPr lang="pt-BR" b="1" dirty="0">
                <a:solidFill>
                  <a:srgbClr val="C00000"/>
                </a:solidFill>
              </a:rPr>
              <a:t>circuitos </a:t>
            </a:r>
            <a:r>
              <a:rPr lang="pt-BR" b="1" dirty="0" err="1">
                <a:solidFill>
                  <a:srgbClr val="C00000"/>
                </a:solidFill>
              </a:rPr>
              <a:t>combinacionais</a:t>
            </a:r>
            <a:r>
              <a:rPr lang="pt-BR" dirty="0"/>
              <a:t> dependem apenas dos valores atuais das entradas.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139568" y="6400800"/>
            <a:ext cx="2844800" cy="457200"/>
          </a:xfrm>
        </p:spPr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5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200400" y="3230677"/>
            <a:ext cx="5867400" cy="1834423"/>
            <a:chOff x="1692000" y="1763633"/>
            <a:chExt cx="5867400" cy="2431140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1692000" y="3653229"/>
              <a:ext cx="5867400" cy="541544"/>
            </a:xfrm>
            <a:prstGeom prst="roundRect">
              <a:avLst/>
            </a:prstGeom>
            <a:solidFill>
              <a:srgbClr val="DEE9F6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>
                <a:defRPr/>
              </a:pPr>
              <a:endParaRPr lang="pt-BR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29110" y="1763633"/>
              <a:ext cx="4453714" cy="1060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2800" b="1" dirty="0">
                  <a:solidFill>
                    <a:srgbClr val="000000"/>
                  </a:solidFill>
                  <a:latin typeface="Tahoma"/>
                </a:rPr>
                <a:t>Circuito Sequencial</a:t>
              </a:r>
            </a:p>
            <a:p>
              <a:pPr>
                <a:defRPr/>
              </a:pPr>
              <a:endParaRPr lang="pt-BR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170758" y="3541076"/>
            <a:ext cx="7901610" cy="1667903"/>
            <a:chOff x="641525" y="2065897"/>
            <a:chExt cx="7901610" cy="1667903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3250468" y="2462688"/>
              <a:ext cx="2769332" cy="1271112"/>
            </a:xfrm>
            <a:prstGeom prst="roundRect">
              <a:avLst/>
            </a:prstGeom>
            <a:solidFill>
              <a:srgbClr val="F8F0BD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rtlCol="0" anchor="ctr">
              <a:noAutofit/>
            </a:bodyPr>
            <a:lstStyle/>
            <a:p>
              <a:pPr algn="ctr">
                <a:defRPr/>
              </a:pPr>
              <a:endParaRPr lang="pt-BR" sz="2800" b="1" dirty="0">
                <a:solidFill>
                  <a:srgbClr val="000000"/>
                </a:solidFill>
                <a:latin typeface="Tahoma"/>
              </a:endParaRPr>
            </a:p>
            <a:p>
              <a:pPr algn="ctr">
                <a:defRPr/>
              </a:pPr>
              <a:r>
                <a:rPr lang="pt-BR" sz="2400" b="1" dirty="0">
                  <a:solidFill>
                    <a:srgbClr val="000000"/>
                  </a:solidFill>
                  <a:latin typeface="Tahoma"/>
                </a:rPr>
                <a:t>Circuito</a:t>
              </a:r>
            </a:p>
            <a:p>
              <a:pPr algn="ctr">
                <a:defRPr/>
              </a:pPr>
              <a:r>
                <a:rPr lang="pt-BR" sz="2400" b="1" dirty="0" err="1">
                  <a:solidFill>
                    <a:srgbClr val="000000"/>
                  </a:solidFill>
                  <a:latin typeface="Tahoma"/>
                </a:rPr>
                <a:t>Combinacional</a:t>
              </a:r>
              <a:endParaRPr lang="pt-BR" sz="2400" b="1" dirty="0">
                <a:solidFill>
                  <a:srgbClr val="000000"/>
                </a:solidFill>
                <a:latin typeface="Tahoma"/>
              </a:endParaRPr>
            </a:p>
            <a:p>
              <a:pPr algn="ctr">
                <a:defRPr/>
              </a:pPr>
              <a:endParaRPr lang="pt-BR" sz="2800" b="1" dirty="0">
                <a:solidFill>
                  <a:srgbClr val="000000"/>
                </a:solidFill>
                <a:latin typeface="Tahoma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>
              <a:off x="1219200" y="27432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1219200" y="30480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>
              <a:off x="6019800" y="27432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>
              <a:off x="6019800" y="3048000"/>
              <a:ext cx="2031268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 rot="16200000">
              <a:off x="163708" y="2543714"/>
              <a:ext cx="14788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2800" b="1" dirty="0">
                  <a:solidFill>
                    <a:srgbClr val="000000"/>
                  </a:solidFill>
                  <a:latin typeface="Calibri" pitchFamily="34" charset="0"/>
                </a:rPr>
                <a:t>Entradas</a:t>
              </a:r>
              <a:endParaRPr lang="pt-BR" b="1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7590355" y="2618959"/>
              <a:ext cx="13823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2800" b="1" dirty="0">
                  <a:solidFill>
                    <a:srgbClr val="000000"/>
                  </a:solidFill>
                  <a:latin typeface="Calibri" pitchFamily="34" charset="0"/>
                </a:rPr>
                <a:t>Saídas</a:t>
              </a:r>
              <a:endParaRPr lang="pt-BR" sz="2000" b="1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937509" y="4889345"/>
            <a:ext cx="4483145" cy="1555767"/>
            <a:chOff x="2362199" y="3289252"/>
            <a:chExt cx="4483145" cy="2578148"/>
          </a:xfrm>
        </p:grpSpPr>
        <p:sp>
          <p:nvSpPr>
            <p:cNvPr id="28" name="Rectangle 27"/>
            <p:cNvSpPr/>
            <p:nvPr/>
          </p:nvSpPr>
          <p:spPr bwMode="auto">
            <a:xfrm>
              <a:off x="3485906" y="4114800"/>
              <a:ext cx="2209799" cy="1752600"/>
            </a:xfrm>
            <a:prstGeom prst="rect">
              <a:avLst/>
            </a:prstGeom>
            <a:solidFill>
              <a:srgbClr val="C9DFC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rtlCol="0" anchor="ctr">
              <a:noAutofit/>
            </a:bodyPr>
            <a:lstStyle/>
            <a:p>
              <a:pPr algn="ctr">
                <a:defRPr/>
              </a:pPr>
              <a:r>
                <a:rPr lang="pt-BR" sz="2000" b="1" dirty="0">
                  <a:solidFill>
                    <a:srgbClr val="000000"/>
                  </a:solidFill>
                  <a:latin typeface="Tahoma"/>
                </a:rPr>
                <a:t>Elem. De</a:t>
              </a:r>
            </a:p>
            <a:p>
              <a:pPr algn="ctr">
                <a:defRPr/>
              </a:pPr>
              <a:r>
                <a:rPr lang="pt-BR" sz="2000" b="1" dirty="0">
                  <a:solidFill>
                    <a:srgbClr val="000000"/>
                  </a:solidFill>
                  <a:latin typeface="Tahoma"/>
                </a:rPr>
                <a:t>Armazenamento</a:t>
              </a:r>
            </a:p>
            <a:p>
              <a:pPr algn="ctr">
                <a:defRPr/>
              </a:pPr>
              <a:r>
                <a:rPr lang="pt-BR" sz="2000" b="1" dirty="0">
                  <a:solidFill>
                    <a:srgbClr val="000000"/>
                  </a:solidFill>
                  <a:latin typeface="Tahoma"/>
                </a:rPr>
                <a:t>(Estado)</a:t>
              </a:r>
            </a:p>
          </p:txBody>
        </p:sp>
        <p:cxnSp>
          <p:nvCxnSpPr>
            <p:cNvPr id="29" name="Elbow Connector 28"/>
            <p:cNvCxnSpPr>
              <a:cxnSpLocks/>
            </p:cNvCxnSpPr>
            <p:nvPr/>
          </p:nvCxnSpPr>
          <p:spPr bwMode="auto">
            <a:xfrm rot="5400000">
              <a:off x="5285714" y="3833183"/>
              <a:ext cx="1985864" cy="1133394"/>
            </a:xfrm>
            <a:prstGeom prst="bentConnector3">
              <a:avLst>
                <a:gd name="adj1" fmla="val 100226"/>
              </a:avLst>
            </a:prstGeom>
            <a:noFill/>
            <a:ln w="28575">
              <a:solidFill>
                <a:srgbClr val="000000"/>
              </a:solidFill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30" name="Elbow Connector 29"/>
            <p:cNvCxnSpPr>
              <a:cxnSpLocks/>
            </p:cNvCxnSpPr>
            <p:nvPr/>
          </p:nvCxnSpPr>
          <p:spPr bwMode="auto">
            <a:xfrm rot="5400000" flipH="1" flipV="1">
              <a:off x="1323273" y="4342466"/>
              <a:ext cx="2106431" cy="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 type="none" w="med" len="med"/>
              <a:tailEnd type="none"/>
            </a:ln>
            <a:effectLst/>
          </p:spPr>
        </p:cxnSp>
        <p:cxnSp>
          <p:nvCxnSpPr>
            <p:cNvPr id="31" name="Straight Connector 30"/>
            <p:cNvCxnSpPr>
              <a:cxnSpLocks/>
            </p:cNvCxnSpPr>
            <p:nvPr/>
          </p:nvCxnSpPr>
          <p:spPr bwMode="auto">
            <a:xfrm flipV="1">
              <a:off x="2362199" y="5395682"/>
              <a:ext cx="1112132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cxnSpLocks/>
            </p:cNvCxnSpPr>
            <p:nvPr/>
          </p:nvCxnSpPr>
          <p:spPr bwMode="auto">
            <a:xfrm flipV="1">
              <a:off x="5985075" y="3406946"/>
              <a:ext cx="860269" cy="300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7A1F2B-1415-3B49-92A2-965C2BBF84A1}"/>
              </a:ext>
            </a:extLst>
          </p:cNvPr>
          <p:cNvCxnSpPr>
            <a:cxnSpLocks/>
          </p:cNvCxnSpPr>
          <p:nvPr/>
        </p:nvCxnSpPr>
        <p:spPr bwMode="auto">
          <a:xfrm flipV="1">
            <a:off x="3928471" y="4898186"/>
            <a:ext cx="860269" cy="1813"/>
          </a:xfrm>
          <a:prstGeom prst="line">
            <a:avLst/>
          </a:prstGeom>
          <a:noFill/>
          <a:ln w="28575">
            <a:solidFill>
              <a:srgbClr val="000000"/>
            </a:solidFill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8329EF7D-7921-2E60-C362-2F4923BEC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43774"/>
            <a:ext cx="11798060" cy="722614"/>
          </a:xfrm>
        </p:spPr>
        <p:txBody>
          <a:bodyPr/>
          <a:lstStyle/>
          <a:p>
            <a:r>
              <a:rPr lang="pt-BR" dirty="0">
                <a:ea typeface="Brush Script MT" panose="03060802040406070304" pitchFamily="66" charset="-122"/>
                <a:cs typeface="Brush Script MT" panose="03060802040406070304" pitchFamily="66" charset="-122"/>
              </a:rPr>
              <a:t>Circuitos </a:t>
            </a:r>
            <a:r>
              <a:rPr lang="pt-BR" dirty="0" err="1">
                <a:ea typeface="Brush Script MT" panose="03060802040406070304" pitchFamily="66" charset="-122"/>
                <a:cs typeface="Brush Script MT" panose="03060802040406070304" pitchFamily="66" charset="-122"/>
              </a:rPr>
              <a:t>Combinacionais</a:t>
            </a:r>
            <a:r>
              <a:rPr lang="pt-BR" dirty="0">
                <a:ea typeface="Brush Script MT" panose="03060802040406070304" pitchFamily="66" charset="-122"/>
                <a:cs typeface="Brush Script MT" panose="03060802040406070304" pitchFamily="66" charset="-122"/>
              </a:rPr>
              <a:t> VS Circuitos Sequenciais (Cont.)</a:t>
            </a:r>
          </a:p>
        </p:txBody>
      </p:sp>
    </p:spTree>
    <p:extLst>
      <p:ext uri="{BB962C8B-B14F-4D97-AF65-F5344CB8AC3E}">
        <p14:creationId xmlns:p14="http://schemas.microsoft.com/office/powerpoint/2010/main" val="3218808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79BC-2D87-3D4E-B670-BB67E45EC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2000"/>
          </a:xfrm>
        </p:spPr>
        <p:txBody>
          <a:bodyPr/>
          <a:lstStyle/>
          <a:p>
            <a:r>
              <a:rPr lang="pt-BR" dirty="0"/>
              <a:t>Classes Gerais de Máquinas de Estados Finitos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39D82-CF9D-4549-A6C4-214BBBD1C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7528"/>
            <a:ext cx="11480800" cy="5320722"/>
          </a:xfrm>
        </p:spPr>
        <p:txBody>
          <a:bodyPr/>
          <a:lstStyle/>
          <a:p>
            <a:r>
              <a:rPr lang="pt-BR" b="1" dirty="0">
                <a:solidFill>
                  <a:schemeClr val="accent6"/>
                </a:solidFill>
              </a:rPr>
              <a:t>FSM de Moore</a:t>
            </a:r>
            <a:r>
              <a:rPr lang="pt-BR" dirty="0"/>
              <a:t>: saídas dependem somente do estado atual.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b="1" dirty="0">
                <a:solidFill>
                  <a:schemeClr val="accent6"/>
                </a:solidFill>
              </a:rPr>
              <a:t>FSM de </a:t>
            </a:r>
            <a:r>
              <a:rPr lang="pt-BR" b="1" dirty="0" err="1">
                <a:solidFill>
                  <a:schemeClr val="accent6"/>
                </a:solidFill>
              </a:rPr>
              <a:t>Mealy</a:t>
            </a:r>
            <a:r>
              <a:rPr lang="pt-BR" dirty="0"/>
              <a:t>: saídas dependem do estado e entradas atuais.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C3973-89FE-E54E-BBDB-4131C90FBA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4D4A0-2E17-CA40-8D58-362182EB11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47"/>
          <a:stretch/>
        </p:blipFill>
        <p:spPr>
          <a:xfrm>
            <a:off x="1936750" y="1503704"/>
            <a:ext cx="8318500" cy="1734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DD65B4-27D5-E148-A432-E14410696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4355367"/>
            <a:ext cx="8343900" cy="2044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8BF7E7-E159-4B40-AFD9-33C2E9FF6ECB}"/>
              </a:ext>
            </a:extLst>
          </p:cNvPr>
          <p:cNvSpPr/>
          <p:nvPr/>
        </p:nvSpPr>
        <p:spPr bwMode="auto">
          <a:xfrm>
            <a:off x="3715656" y="2041283"/>
            <a:ext cx="907360" cy="8333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Lógica </a:t>
            </a:r>
            <a:r>
              <a:rPr lang="pt-BR" sz="1400" dirty="0" err="1"/>
              <a:t>p</a:t>
            </a:r>
            <a:r>
              <a:rPr lang="pt-BR" sz="1400" dirty="0"/>
              <a:t>/</a:t>
            </a: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 próximo Estado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7195A4-3DD8-E548-B387-FE8F04BC80F4}"/>
              </a:ext>
            </a:extLst>
          </p:cNvPr>
          <p:cNvSpPr/>
          <p:nvPr/>
        </p:nvSpPr>
        <p:spPr bwMode="auto">
          <a:xfrm>
            <a:off x="7721599" y="2036313"/>
            <a:ext cx="907360" cy="8333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Lógica </a:t>
            </a:r>
            <a:r>
              <a:rPr lang="pt-BR" sz="1400" dirty="0" err="1"/>
              <a:t>p</a:t>
            </a:r>
            <a:r>
              <a:rPr lang="pt-BR" sz="1400" dirty="0"/>
              <a:t>/</a:t>
            </a: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 </a:t>
            </a:r>
            <a:r>
              <a:rPr lang="pt-BR" sz="1400" dirty="0"/>
              <a:t>Saída</a:t>
            </a:r>
            <a:endParaRPr kumimoji="0" 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3A8631-4E5A-3F44-820B-A6791A1E2101}"/>
              </a:ext>
            </a:extLst>
          </p:cNvPr>
          <p:cNvSpPr/>
          <p:nvPr/>
        </p:nvSpPr>
        <p:spPr bwMode="auto">
          <a:xfrm>
            <a:off x="3715656" y="5125633"/>
            <a:ext cx="907360" cy="8333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Lógica </a:t>
            </a:r>
            <a:r>
              <a:rPr lang="pt-BR" sz="1400" dirty="0" err="1"/>
              <a:t>p</a:t>
            </a:r>
            <a:r>
              <a:rPr lang="pt-BR" sz="1400" dirty="0"/>
              <a:t>/</a:t>
            </a: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 próximo Estado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0B258A-D169-8E40-823C-1CC0EF86378D}"/>
              </a:ext>
            </a:extLst>
          </p:cNvPr>
          <p:cNvSpPr/>
          <p:nvPr/>
        </p:nvSpPr>
        <p:spPr bwMode="auto">
          <a:xfrm>
            <a:off x="7721599" y="5180846"/>
            <a:ext cx="907360" cy="8333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Lógica </a:t>
            </a:r>
            <a:r>
              <a:rPr lang="pt-BR" sz="1400" dirty="0" err="1"/>
              <a:t>p</a:t>
            </a:r>
            <a:r>
              <a:rPr lang="pt-BR" sz="1400" dirty="0"/>
              <a:t>/</a:t>
            </a: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 </a:t>
            </a:r>
            <a:r>
              <a:rPr lang="pt-BR" sz="1400" dirty="0"/>
              <a:t>Saída</a:t>
            </a:r>
            <a:endParaRPr kumimoji="0" 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F42CA-A5A1-0E46-B1A1-BB534F19FD5D}"/>
              </a:ext>
            </a:extLst>
          </p:cNvPr>
          <p:cNvSpPr txBox="1"/>
          <p:nvPr/>
        </p:nvSpPr>
        <p:spPr>
          <a:xfrm>
            <a:off x="9176658" y="2257449"/>
            <a:ext cx="9900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saídas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429509-806E-CE4B-9FBA-B1D11145153E}"/>
              </a:ext>
            </a:extLst>
          </p:cNvPr>
          <p:cNvSpPr txBox="1"/>
          <p:nvPr/>
        </p:nvSpPr>
        <p:spPr>
          <a:xfrm>
            <a:off x="1841500" y="2148684"/>
            <a:ext cx="1105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entradas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DC9262-9594-D546-B481-6DEFD635954F}"/>
              </a:ext>
            </a:extLst>
          </p:cNvPr>
          <p:cNvSpPr txBox="1"/>
          <p:nvPr/>
        </p:nvSpPr>
        <p:spPr>
          <a:xfrm>
            <a:off x="1841500" y="5228202"/>
            <a:ext cx="1105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entradas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DC3FE7-A3E8-4347-A817-F5859807912B}"/>
              </a:ext>
            </a:extLst>
          </p:cNvPr>
          <p:cNvSpPr txBox="1"/>
          <p:nvPr/>
        </p:nvSpPr>
        <p:spPr>
          <a:xfrm>
            <a:off x="9258170" y="5377717"/>
            <a:ext cx="9900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saídas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B7920E-397B-854C-8F40-852F40B16010}"/>
              </a:ext>
            </a:extLst>
          </p:cNvPr>
          <p:cNvSpPr/>
          <p:nvPr/>
        </p:nvSpPr>
        <p:spPr bwMode="auto">
          <a:xfrm>
            <a:off x="6683829" y="5345058"/>
            <a:ext cx="653143" cy="219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estado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E22447-D8DD-684D-9458-B9FFFC2EFA86}"/>
              </a:ext>
            </a:extLst>
          </p:cNvPr>
          <p:cNvSpPr/>
          <p:nvPr/>
        </p:nvSpPr>
        <p:spPr bwMode="auto">
          <a:xfrm>
            <a:off x="6794606" y="2189640"/>
            <a:ext cx="653143" cy="219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estado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C8560F-BF6B-0B4C-8EFB-8926B9CD0F20}"/>
              </a:ext>
            </a:extLst>
          </p:cNvPr>
          <p:cNvSpPr/>
          <p:nvPr/>
        </p:nvSpPr>
        <p:spPr bwMode="auto">
          <a:xfrm>
            <a:off x="5100625" y="1948544"/>
            <a:ext cx="762000" cy="4478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próximo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estado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DBE101-00A3-C04F-B4B1-749EEFB76C6C}"/>
              </a:ext>
            </a:extLst>
          </p:cNvPr>
          <p:cNvSpPr/>
          <p:nvPr/>
        </p:nvSpPr>
        <p:spPr bwMode="auto">
          <a:xfrm>
            <a:off x="5204452" y="5087667"/>
            <a:ext cx="762000" cy="4478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próximo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estado</a:t>
            </a:r>
          </a:p>
        </p:txBody>
      </p:sp>
    </p:spTree>
    <p:extLst>
      <p:ext uri="{BB962C8B-B14F-4D97-AF65-F5344CB8AC3E}">
        <p14:creationId xmlns:p14="http://schemas.microsoft.com/office/powerpoint/2010/main" val="4178573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7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5DD65B4-27D5-E148-A432-E14410696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28" y="4397663"/>
            <a:ext cx="8343900" cy="2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C4D4A0-2E17-CA40-8D58-362182EB11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47"/>
          <a:stretch/>
        </p:blipFill>
        <p:spPr>
          <a:xfrm>
            <a:off x="2089528" y="2552122"/>
            <a:ext cx="8318500" cy="17341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8BF7E7-E159-4B40-AFD9-33C2E9FF6ECB}"/>
              </a:ext>
            </a:extLst>
          </p:cNvPr>
          <p:cNvSpPr/>
          <p:nvPr/>
        </p:nvSpPr>
        <p:spPr bwMode="auto">
          <a:xfrm>
            <a:off x="3853444" y="3119681"/>
            <a:ext cx="907360" cy="8333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Lógica </a:t>
            </a:r>
            <a:r>
              <a:rPr lang="pt-BR" sz="1400" dirty="0" err="1"/>
              <a:t>p</a:t>
            </a:r>
            <a:r>
              <a:rPr lang="pt-BR" sz="1400" dirty="0"/>
              <a:t>/</a:t>
            </a: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 próximo Estado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7195A4-3DD8-E548-B387-FE8F04BC80F4}"/>
              </a:ext>
            </a:extLst>
          </p:cNvPr>
          <p:cNvSpPr/>
          <p:nvPr/>
        </p:nvSpPr>
        <p:spPr bwMode="auto">
          <a:xfrm>
            <a:off x="7859387" y="3114711"/>
            <a:ext cx="907360" cy="8333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Lógica </a:t>
            </a:r>
            <a:r>
              <a:rPr lang="pt-BR" sz="1400" dirty="0" err="1"/>
              <a:t>p</a:t>
            </a:r>
            <a:r>
              <a:rPr lang="pt-BR" sz="1400" dirty="0"/>
              <a:t>/</a:t>
            </a: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 </a:t>
            </a:r>
            <a:r>
              <a:rPr lang="pt-BR" sz="1400" dirty="0"/>
              <a:t>Saída</a:t>
            </a:r>
            <a:endParaRPr kumimoji="0" 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3A8631-4E5A-3F44-820B-A6791A1E2101}"/>
              </a:ext>
            </a:extLst>
          </p:cNvPr>
          <p:cNvSpPr/>
          <p:nvPr/>
        </p:nvSpPr>
        <p:spPr bwMode="auto">
          <a:xfrm>
            <a:off x="3853444" y="5197909"/>
            <a:ext cx="907360" cy="8333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Lógica </a:t>
            </a:r>
            <a:r>
              <a:rPr lang="pt-BR" sz="1400" dirty="0" err="1"/>
              <a:t>p</a:t>
            </a:r>
            <a:r>
              <a:rPr lang="pt-BR" sz="1400" dirty="0"/>
              <a:t>/</a:t>
            </a: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 próximo Estado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0B258A-D169-8E40-823C-1CC0EF86378D}"/>
              </a:ext>
            </a:extLst>
          </p:cNvPr>
          <p:cNvSpPr/>
          <p:nvPr/>
        </p:nvSpPr>
        <p:spPr bwMode="auto">
          <a:xfrm>
            <a:off x="7859387" y="5253122"/>
            <a:ext cx="907360" cy="8333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Lógica </a:t>
            </a:r>
            <a:r>
              <a:rPr lang="pt-BR" sz="1400" dirty="0" err="1"/>
              <a:t>p</a:t>
            </a:r>
            <a:r>
              <a:rPr lang="pt-BR" sz="1400" dirty="0"/>
              <a:t>/</a:t>
            </a: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  </a:t>
            </a:r>
            <a:r>
              <a:rPr lang="pt-BR" sz="1400" dirty="0"/>
              <a:t>Saída</a:t>
            </a:r>
            <a:endParaRPr kumimoji="0" 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F42CA-A5A1-0E46-B1A1-BB534F19FD5D}"/>
              </a:ext>
            </a:extLst>
          </p:cNvPr>
          <p:cNvSpPr txBox="1"/>
          <p:nvPr/>
        </p:nvSpPr>
        <p:spPr>
          <a:xfrm>
            <a:off x="9314446" y="3335847"/>
            <a:ext cx="9900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saídas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429509-806E-CE4B-9FBA-B1D11145153E}"/>
              </a:ext>
            </a:extLst>
          </p:cNvPr>
          <p:cNvSpPr txBox="1"/>
          <p:nvPr/>
        </p:nvSpPr>
        <p:spPr>
          <a:xfrm>
            <a:off x="1979288" y="3227082"/>
            <a:ext cx="1105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entradas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DC9262-9594-D546-B481-6DEFD635954F}"/>
              </a:ext>
            </a:extLst>
          </p:cNvPr>
          <p:cNvSpPr txBox="1"/>
          <p:nvPr/>
        </p:nvSpPr>
        <p:spPr>
          <a:xfrm>
            <a:off x="1979288" y="5300478"/>
            <a:ext cx="1105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entradas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DC3FE7-A3E8-4347-A817-F5859807912B}"/>
              </a:ext>
            </a:extLst>
          </p:cNvPr>
          <p:cNvSpPr txBox="1"/>
          <p:nvPr/>
        </p:nvSpPr>
        <p:spPr>
          <a:xfrm>
            <a:off x="9410948" y="5420013"/>
            <a:ext cx="9900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saídas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B7920E-397B-854C-8F40-852F40B16010}"/>
              </a:ext>
            </a:extLst>
          </p:cNvPr>
          <p:cNvSpPr/>
          <p:nvPr/>
        </p:nvSpPr>
        <p:spPr bwMode="auto">
          <a:xfrm>
            <a:off x="6821617" y="5362904"/>
            <a:ext cx="653143" cy="219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estado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E22447-D8DD-684D-9458-B9FFFC2EFA86}"/>
              </a:ext>
            </a:extLst>
          </p:cNvPr>
          <p:cNvSpPr/>
          <p:nvPr/>
        </p:nvSpPr>
        <p:spPr bwMode="auto">
          <a:xfrm>
            <a:off x="6932394" y="3268038"/>
            <a:ext cx="653143" cy="219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estado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C8560F-BF6B-0B4C-8EFB-8926B9CD0F20}"/>
              </a:ext>
            </a:extLst>
          </p:cNvPr>
          <p:cNvSpPr/>
          <p:nvPr/>
        </p:nvSpPr>
        <p:spPr bwMode="auto">
          <a:xfrm>
            <a:off x="5238413" y="3026942"/>
            <a:ext cx="762000" cy="4478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próximo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estado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DBE101-00A3-C04F-B4B1-749EEFB76C6C}"/>
              </a:ext>
            </a:extLst>
          </p:cNvPr>
          <p:cNvSpPr/>
          <p:nvPr/>
        </p:nvSpPr>
        <p:spPr bwMode="auto">
          <a:xfrm>
            <a:off x="5342240" y="5159943"/>
            <a:ext cx="762000" cy="4478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próximo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estado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479BC-2D87-3D4E-B670-BB67E45EC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2000"/>
          </a:xfrm>
        </p:spPr>
        <p:txBody>
          <a:bodyPr/>
          <a:lstStyle/>
          <a:p>
            <a:r>
              <a:rPr lang="pt-BR" dirty="0"/>
              <a:t>Classes Gerais de Máquinas de Estados Finitos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39D82-CF9D-4549-A6C4-214BBBD1C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636" y="936053"/>
            <a:ext cx="11480800" cy="1658332"/>
          </a:xfrm>
        </p:spPr>
        <p:txBody>
          <a:bodyPr/>
          <a:lstStyle/>
          <a:p>
            <a:r>
              <a:rPr lang="pt-BR" dirty="0"/>
              <a:t>As </a:t>
            </a:r>
            <a:r>
              <a:rPr lang="pt-BR" b="1" dirty="0">
                <a:solidFill>
                  <a:schemeClr val="accent6"/>
                </a:solidFill>
              </a:rPr>
              <a:t>FSM de Moore</a:t>
            </a:r>
            <a:r>
              <a:rPr lang="pt-BR" dirty="0"/>
              <a:t> e as </a:t>
            </a:r>
            <a:r>
              <a:rPr lang="pt-BR" b="1" dirty="0">
                <a:solidFill>
                  <a:schemeClr val="accent6"/>
                </a:solidFill>
              </a:rPr>
              <a:t>FSM de </a:t>
            </a:r>
            <a:r>
              <a:rPr lang="pt-BR" b="1" dirty="0" err="1">
                <a:solidFill>
                  <a:schemeClr val="accent6"/>
                </a:solidFill>
              </a:rPr>
              <a:t>Mealy</a:t>
            </a:r>
            <a:r>
              <a:rPr lang="pt-BR" b="1" dirty="0">
                <a:solidFill>
                  <a:schemeClr val="accent6"/>
                </a:solidFill>
              </a:rPr>
              <a:t> </a:t>
            </a:r>
            <a:r>
              <a:rPr lang="pt-BR" dirty="0"/>
              <a:t>consistem em três partes principais:</a:t>
            </a:r>
          </a:p>
          <a:p>
            <a:pPr marL="801687" lvl="1" indent="-457200"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0432FF"/>
                </a:solidFill>
              </a:rPr>
              <a:t>Lógica para determinar o próximo estado.</a:t>
            </a:r>
          </a:p>
          <a:p>
            <a:pPr marL="801687" lvl="1" indent="-457200"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C00000"/>
                </a:solidFill>
              </a:rPr>
              <a:t>Registrador de estado.</a:t>
            </a:r>
          </a:p>
          <a:p>
            <a:pPr marL="801687" lvl="1" indent="-457200">
              <a:buSzPct val="100000"/>
              <a:buFont typeface="+mj-lt"/>
              <a:buAutoNum type="arabicPeriod"/>
            </a:pPr>
            <a:r>
              <a:rPr lang="pt-BR" dirty="0">
                <a:solidFill>
                  <a:srgbClr val="00B050"/>
                </a:solidFill>
              </a:rPr>
              <a:t>Lógica para determinar as saídas</a:t>
            </a:r>
            <a:r>
              <a:rPr lang="pt-BR" dirty="0">
                <a:solidFill>
                  <a:schemeClr val="accent2"/>
                </a:solidFill>
              </a:rPr>
              <a:t>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C3973-89FE-E54E-BBDB-4131C90FBA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51</a:t>
            </a:fld>
            <a:endParaRPr lang="en-US" alt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A40AD9-EFFF-3546-967E-D9DC9ED6BF1B}"/>
              </a:ext>
            </a:extLst>
          </p:cNvPr>
          <p:cNvSpPr/>
          <p:nvPr/>
        </p:nvSpPr>
        <p:spPr bwMode="auto">
          <a:xfrm>
            <a:off x="3766831" y="3011952"/>
            <a:ext cx="1088572" cy="1001481"/>
          </a:xfrm>
          <a:prstGeom prst="roundRect">
            <a:avLst/>
          </a:prstGeom>
          <a:noFill/>
          <a:ln w="28575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E25D695-2A66-EE44-9EAA-CD1EA460740F}"/>
              </a:ext>
            </a:extLst>
          </p:cNvPr>
          <p:cNvSpPr/>
          <p:nvPr/>
        </p:nvSpPr>
        <p:spPr bwMode="auto">
          <a:xfrm>
            <a:off x="3799311" y="5128061"/>
            <a:ext cx="1088572" cy="1001481"/>
          </a:xfrm>
          <a:prstGeom prst="roundRect">
            <a:avLst/>
          </a:prstGeom>
          <a:noFill/>
          <a:ln w="28575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740BA5-2D49-824C-99DD-EBEDE4F012D7}"/>
              </a:ext>
            </a:extLst>
          </p:cNvPr>
          <p:cNvSpPr/>
          <p:nvPr/>
        </p:nvSpPr>
        <p:spPr bwMode="auto">
          <a:xfrm>
            <a:off x="6104240" y="3099721"/>
            <a:ext cx="371528" cy="793969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0FE347-9674-574E-AB81-6D6E2C88B147}"/>
              </a:ext>
            </a:extLst>
          </p:cNvPr>
          <p:cNvSpPr/>
          <p:nvPr/>
        </p:nvSpPr>
        <p:spPr bwMode="auto">
          <a:xfrm>
            <a:off x="6136720" y="5230827"/>
            <a:ext cx="371528" cy="793969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C46C628-C8B0-E74E-9D17-594E0D7413E8}"/>
              </a:ext>
            </a:extLst>
          </p:cNvPr>
          <p:cNvSpPr/>
          <p:nvPr/>
        </p:nvSpPr>
        <p:spPr bwMode="auto">
          <a:xfrm>
            <a:off x="7754585" y="3011952"/>
            <a:ext cx="1088572" cy="1001481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EBFFCA3-7B05-6A49-BDA0-DB2548870553}"/>
              </a:ext>
            </a:extLst>
          </p:cNvPr>
          <p:cNvSpPr/>
          <p:nvPr/>
        </p:nvSpPr>
        <p:spPr bwMode="auto">
          <a:xfrm>
            <a:off x="7783771" y="5127070"/>
            <a:ext cx="1088572" cy="1001481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25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15" grpId="0" animBg="1"/>
      <p:bldP spid="23" grpId="0" animBg="1"/>
      <p:bldP spid="24" grpId="1" animBg="1"/>
      <p:bldP spid="25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18129"/>
          </a:xfrm>
        </p:spPr>
        <p:txBody>
          <a:bodyPr/>
          <a:lstStyle/>
          <a:p>
            <a:r>
              <a:rPr lang="pt-BR" dirty="0"/>
              <a:t>Implementação do Registrador de Estado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7528"/>
            <a:ext cx="11480800" cy="5536903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b="1" dirty="0">
                <a:solidFill>
                  <a:srgbClr val="7030A0"/>
                </a:solidFill>
              </a:rPr>
              <a:t>registrador de estados</a:t>
            </a:r>
            <a:r>
              <a:rPr lang="pt-BR" dirty="0"/>
              <a:t> armazena os  bits que definem o estado da </a:t>
            </a:r>
            <a:r>
              <a:rPr lang="pt-BR" b="1" dirty="0"/>
              <a:t>FSM</a:t>
            </a:r>
            <a:r>
              <a:rPr lang="pt-BR" dirty="0"/>
              <a:t>. A mudança de estado (escrita) ocorre no começo de cada ciclo de </a:t>
            </a:r>
            <a:r>
              <a:rPr lang="pt-BR" dirty="0" err="1"/>
              <a:t>Clock</a:t>
            </a:r>
            <a:r>
              <a:rPr lang="pt-BR" dirty="0"/>
              <a:t> (neste exemplo na transição positiva).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marL="344487" lvl="1" indent="0">
              <a:buNone/>
            </a:pPr>
            <a:endParaRPr lang="pt-BR" sz="2400" dirty="0">
              <a:ea typeface="ＭＳ Ｐゴシック" charset="0"/>
              <a:cs typeface="ＭＳ Ｐゴシック" charset="0"/>
            </a:endParaRPr>
          </a:p>
          <a:p>
            <a:pPr marL="360362"/>
            <a:r>
              <a:rPr lang="pt-BR" dirty="0"/>
              <a:t>Os bits armazenados ficam disponíveis durante o ciclo de </a:t>
            </a:r>
            <a:r>
              <a:rPr lang="pt-BR" dirty="0" err="1"/>
              <a:t>clock</a:t>
            </a:r>
            <a:r>
              <a:rPr lang="pt-BR" dirty="0"/>
              <a:t> anterior a transição.</a:t>
            </a:r>
          </a:p>
          <a:p>
            <a:endParaRPr lang="pt-BR" dirty="0"/>
          </a:p>
          <a:p>
            <a:pPr marL="344487" lvl="1" indent="0">
              <a:buNone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52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7106" y="435059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000000"/>
                </a:solidFill>
              </a:rPr>
              <a:t>CLK: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098074" y="4415850"/>
            <a:ext cx="7188926" cy="624840"/>
            <a:chOff x="2107474" y="4191000"/>
            <a:chExt cx="3581400" cy="2794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7474" y="4191000"/>
              <a:ext cx="1219200" cy="279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4191000"/>
              <a:ext cx="1219200" cy="279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9674" y="4191000"/>
              <a:ext cx="1219200" cy="2794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743200" y="46713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51306" y="43899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000000"/>
                </a:solidFill>
              </a:rPr>
              <a:t>1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3141785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304380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5503985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6679643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7846591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9067800" y="3886200"/>
            <a:ext cx="0" cy="2362200"/>
          </a:xfrm>
          <a:prstGeom prst="line">
            <a:avLst/>
          </a:prstGeom>
          <a:solidFill>
            <a:srgbClr val="C0C0C0"/>
          </a:solidFill>
          <a:ln w="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7" name="Group 46"/>
          <p:cNvGrpSpPr/>
          <p:nvPr/>
        </p:nvGrpSpPr>
        <p:grpSpPr>
          <a:xfrm>
            <a:off x="3153295" y="5955090"/>
            <a:ext cx="7065527" cy="304800"/>
            <a:chOff x="1595252" y="5730240"/>
            <a:chExt cx="7065527" cy="304800"/>
          </a:xfrm>
        </p:grpSpPr>
        <p:cxnSp>
          <p:nvCxnSpPr>
            <p:cNvPr id="36" name="Straight Connector 35"/>
            <p:cNvCxnSpPr/>
            <p:nvPr/>
          </p:nvCxnSpPr>
          <p:spPr bwMode="auto">
            <a:xfrm flipV="1">
              <a:off x="2747553" y="5730240"/>
              <a:ext cx="0" cy="30480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flipV="1">
              <a:off x="7509758" y="5730240"/>
              <a:ext cx="0" cy="30480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 flipH="1">
              <a:off x="2749733" y="5730240"/>
              <a:ext cx="4760025" cy="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 flipH="1">
              <a:off x="7489705" y="6031831"/>
              <a:ext cx="1171074" cy="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>
              <a:off x="1595252" y="6018415"/>
              <a:ext cx="1147948" cy="1386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4" name="TextBox 43"/>
          <p:cNvSpPr txBox="1"/>
          <p:nvPr/>
        </p:nvSpPr>
        <p:spPr>
          <a:xfrm>
            <a:off x="301408" y="5185165"/>
            <a:ext cx="2959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000000"/>
                </a:solidFill>
              </a:rPr>
              <a:t>Entrada do </a:t>
            </a:r>
          </a:p>
          <a:p>
            <a:pPr>
              <a:defRPr/>
            </a:pPr>
            <a:r>
              <a:rPr lang="pt-BR" dirty="0">
                <a:solidFill>
                  <a:srgbClr val="000000"/>
                </a:solidFill>
              </a:rPr>
              <a:t>Registrador de estados: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46182" y="5873110"/>
            <a:ext cx="284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000000"/>
                </a:solidFill>
              </a:rPr>
              <a:t>Saída do</a:t>
            </a:r>
          </a:p>
          <a:p>
            <a:pPr>
              <a:defRPr/>
            </a:pPr>
            <a:r>
              <a:rPr lang="pt-BR" dirty="0">
                <a:solidFill>
                  <a:srgbClr val="000000"/>
                </a:solidFill>
              </a:rPr>
              <a:t>Registrador de estados: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131127" y="5250854"/>
            <a:ext cx="7057854" cy="338477"/>
            <a:chOff x="1607127" y="5026003"/>
            <a:chExt cx="7057854" cy="338477"/>
          </a:xfrm>
        </p:grpSpPr>
        <p:grpSp>
          <p:nvGrpSpPr>
            <p:cNvPr id="60" name="Group 59"/>
            <p:cNvGrpSpPr/>
            <p:nvPr/>
          </p:nvGrpSpPr>
          <p:grpSpPr>
            <a:xfrm>
              <a:off x="1607127" y="5026003"/>
              <a:ext cx="7057854" cy="321060"/>
              <a:chOff x="1589710" y="5026003"/>
              <a:chExt cx="7057854" cy="321060"/>
            </a:xfrm>
          </p:grpSpPr>
          <p:cxnSp>
            <p:nvCxnSpPr>
              <p:cNvPr id="65" name="Straight Connector 64"/>
              <p:cNvCxnSpPr/>
              <p:nvPr/>
            </p:nvCxnSpPr>
            <p:spPr bwMode="auto">
              <a:xfrm>
                <a:off x="1589710" y="5334000"/>
                <a:ext cx="772490" cy="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V="1">
                <a:off x="2373085" y="5026003"/>
                <a:ext cx="1006" cy="32106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Straight Connector 66"/>
              <p:cNvCxnSpPr/>
              <p:nvPr/>
            </p:nvCxnSpPr>
            <p:spPr bwMode="auto">
              <a:xfrm flipV="1">
                <a:off x="6567533" y="5042263"/>
                <a:ext cx="0" cy="30480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8" name="Straight Connector 67"/>
              <p:cNvCxnSpPr/>
              <p:nvPr/>
            </p:nvCxnSpPr>
            <p:spPr bwMode="auto">
              <a:xfrm flipH="1">
                <a:off x="2375265" y="5042263"/>
                <a:ext cx="1722945" cy="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9" name="Straight Connector 68"/>
              <p:cNvCxnSpPr/>
              <p:nvPr/>
            </p:nvCxnSpPr>
            <p:spPr bwMode="auto">
              <a:xfrm flipH="1">
                <a:off x="6567533" y="5329646"/>
                <a:ext cx="2080031" cy="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61" name="Straight Connector 60"/>
            <p:cNvCxnSpPr/>
            <p:nvPr/>
          </p:nvCxnSpPr>
          <p:spPr bwMode="auto">
            <a:xfrm flipV="1">
              <a:off x="4115627" y="5026003"/>
              <a:ext cx="2370" cy="338477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 bwMode="auto">
            <a:xfrm flipH="1">
              <a:off x="4115628" y="5347063"/>
              <a:ext cx="227772" cy="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 bwMode="auto">
            <a:xfrm flipH="1" flipV="1">
              <a:off x="4329013" y="5032397"/>
              <a:ext cx="828" cy="323450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 flipH="1">
              <a:off x="4322618" y="5042263"/>
              <a:ext cx="2262333" cy="792"/>
            </a:xfrm>
            <a:prstGeom prst="line">
              <a:avLst/>
            </a:prstGeom>
            <a:solidFill>
              <a:srgbClr val="C0C0C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374822-37CC-F747-878A-DA1034120FEA}"/>
              </a:ext>
            </a:extLst>
          </p:cNvPr>
          <p:cNvSpPr txBox="1"/>
          <p:nvPr/>
        </p:nvSpPr>
        <p:spPr>
          <a:xfrm>
            <a:off x="4996570" y="6003707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Comportamento desejado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7CE82F-3CBA-9245-845E-492E8AD04EE3}"/>
              </a:ext>
            </a:extLst>
          </p:cNvPr>
          <p:cNvGrpSpPr/>
          <p:nvPr/>
        </p:nvGrpSpPr>
        <p:grpSpPr>
          <a:xfrm>
            <a:off x="4310001" y="2039910"/>
            <a:ext cx="3528868" cy="1273472"/>
            <a:chOff x="4310001" y="1695140"/>
            <a:chExt cx="3528868" cy="1273472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5800" y="1695140"/>
              <a:ext cx="2925828" cy="127347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17CAB2-4A4C-B248-B880-909204B35CAA}"/>
                </a:ext>
              </a:extLst>
            </p:cNvPr>
            <p:cNvSpPr txBox="1"/>
            <p:nvPr/>
          </p:nvSpPr>
          <p:spPr>
            <a:xfrm>
              <a:off x="4310001" y="1738764"/>
              <a:ext cx="3528868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C00000"/>
                  </a:solidFill>
                </a:rPr>
                <a:t>Transição de </a:t>
              </a:r>
              <a:r>
                <a:rPr lang="pt-BR" sz="1400" b="1" dirty="0" err="1">
                  <a:solidFill>
                    <a:srgbClr val="C00000"/>
                  </a:solidFill>
                </a:rPr>
                <a:t>clock</a:t>
              </a:r>
              <a:r>
                <a:rPr lang="pt-BR" sz="1400" b="1" dirty="0">
                  <a:solidFill>
                    <a:srgbClr val="C00000"/>
                  </a:solidFill>
                </a:rPr>
                <a:t> determina quando a entrada é armazenada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16574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44" grpId="0"/>
      <p:bldP spid="45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690883"/>
          </a:xfrm>
        </p:spPr>
        <p:txBody>
          <a:bodyPr/>
          <a:lstStyle/>
          <a:p>
            <a:r>
              <a:rPr lang="pt-BR" dirty="0"/>
              <a:t>Implementação do Registrador de Estado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</a:t>
            </a:r>
            <a:r>
              <a:rPr lang="pt-BR" b="1" dirty="0"/>
              <a:t>registrador baseado em </a:t>
            </a:r>
            <a:r>
              <a:rPr lang="pt-BR" b="1" dirty="0" err="1"/>
              <a:t>flip-flops</a:t>
            </a:r>
            <a:r>
              <a:rPr lang="pt-BR" b="1" dirty="0"/>
              <a:t> </a:t>
            </a:r>
            <a:r>
              <a:rPr lang="pt-BR" b="1" dirty="0" err="1"/>
              <a:t>D</a:t>
            </a:r>
            <a:r>
              <a:rPr lang="pt-BR" dirty="0"/>
              <a:t> atende o que é demandado pelo </a:t>
            </a:r>
            <a:r>
              <a:rPr lang="pt-BR" b="1" dirty="0">
                <a:solidFill>
                  <a:srgbClr val="7030A0"/>
                </a:solidFill>
              </a:rPr>
              <a:t>registrador de estados</a:t>
            </a:r>
            <a:r>
              <a:rPr lang="pt-BR" dirty="0"/>
              <a:t>, pois os </a:t>
            </a:r>
            <a:r>
              <a:rPr lang="pt-BR" dirty="0" err="1"/>
              <a:t>flip-flops</a:t>
            </a:r>
            <a:r>
              <a:rPr lang="pt-BR" dirty="0"/>
              <a:t> são ativados simultaneamente na ocorrência de transições positivas do sinal de </a:t>
            </a:r>
            <a:r>
              <a:rPr lang="pt-BR" dirty="0" err="1"/>
              <a:t>clock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53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86337577"/>
              </p:ext>
            </p:extLst>
          </p:nvPr>
        </p:nvGraphicFramePr>
        <p:xfrm>
          <a:off x="1806119" y="2124727"/>
          <a:ext cx="2195513" cy="414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28868" imgH="2318821" progId="Visio.Drawing.6">
                  <p:embed/>
                </p:oleObj>
              </mc:Choice>
              <mc:Fallback>
                <p:oleObj name="VISIO" r:id="rId4" imgW="1228868" imgH="2318821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119" y="2124727"/>
                        <a:ext cx="2195513" cy="414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Grp="1"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97858969"/>
              </p:ext>
            </p:extLst>
          </p:nvPr>
        </p:nvGraphicFramePr>
        <p:xfrm>
          <a:off x="7128292" y="2878850"/>
          <a:ext cx="3662363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891540" imgH="487680" progId="Visio.Drawing.6">
                  <p:embed/>
                </p:oleObj>
              </mc:Choice>
              <mc:Fallback>
                <p:oleObj name="VISIO" r:id="rId6" imgW="891540" imgH="487680" progId="Visio.Drawing.6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8292" y="2878850"/>
                        <a:ext cx="3662363" cy="200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>
            <a:endCxn id="9" idx="0"/>
          </p:cNvCxnSpPr>
          <p:nvPr/>
        </p:nvCxnSpPr>
        <p:spPr bwMode="auto">
          <a:xfrm flipH="1">
            <a:off x="7855798" y="4814013"/>
            <a:ext cx="186904" cy="930184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668340" y="5744197"/>
            <a:ext cx="4374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srgbClr val="000000"/>
                </a:solidFill>
                <a:latin typeface="Tahoma"/>
              </a:rPr>
              <a:t>Este registrador armazena 4 bits</a:t>
            </a:r>
          </a:p>
        </p:txBody>
      </p:sp>
      <p:cxnSp>
        <p:nvCxnSpPr>
          <p:cNvPr id="10" name="Straight Arrow Connector 9"/>
          <p:cNvCxnSpPr>
            <a:endCxn id="12" idx="0"/>
          </p:cNvCxnSpPr>
          <p:nvPr/>
        </p:nvCxnSpPr>
        <p:spPr bwMode="auto">
          <a:xfrm>
            <a:off x="9522195" y="4547313"/>
            <a:ext cx="557014" cy="608606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8233191" y="5155919"/>
            <a:ext cx="369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srgbClr val="000000"/>
                </a:solidFill>
                <a:latin typeface="Tahoma"/>
              </a:rPr>
              <a:t>Esta linha representa 4 fios</a:t>
            </a:r>
          </a:p>
        </p:txBody>
      </p:sp>
      <p:sp>
        <p:nvSpPr>
          <p:cNvPr id="20" name="Right Arrow 19"/>
          <p:cNvSpPr/>
          <p:nvPr/>
        </p:nvSpPr>
        <p:spPr bwMode="auto">
          <a:xfrm>
            <a:off x="4296690" y="3549071"/>
            <a:ext cx="2543884" cy="1459471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sz="700" b="1" dirty="0">
              <a:solidFill>
                <a:srgbClr val="000000"/>
              </a:solidFill>
              <a:latin typeface="Tahoma"/>
            </a:endParaRPr>
          </a:p>
          <a:p>
            <a:pPr eaLnBrk="1" hangingPunct="1">
              <a:defRPr/>
            </a:pPr>
            <a:r>
              <a:rPr lang="pt-BR" sz="2400" b="1" dirty="0">
                <a:solidFill>
                  <a:srgbClr val="000000"/>
                </a:solidFill>
                <a:latin typeface="Tahoma"/>
              </a:rPr>
              <a:t>Esquemático</a:t>
            </a:r>
          </a:p>
        </p:txBody>
      </p:sp>
    </p:spTree>
    <p:extLst>
      <p:ext uri="{BB962C8B-B14F-4D97-AF65-F5344CB8AC3E}">
        <p14:creationId xmlns:p14="http://schemas.microsoft.com/office/powerpoint/2010/main" val="12006748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79812"/>
          </a:xfrm>
        </p:spPr>
        <p:txBody>
          <a:bodyPr/>
          <a:lstStyle/>
          <a:p>
            <a:r>
              <a:rPr lang="pt-BR" sz="4400" dirty="0"/>
              <a:t>Exemplo de FSM: Controle de Tráfego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84087"/>
            <a:ext cx="7669967" cy="5500988"/>
          </a:xfrm>
        </p:spPr>
        <p:txBody>
          <a:bodyPr/>
          <a:lstStyle/>
          <a:p>
            <a:r>
              <a:rPr lang="pt-BR" dirty="0"/>
              <a:t>Considere o seguinte cruzamento controlado por semáforo: tráfego entre a avenida </a:t>
            </a:r>
            <a:r>
              <a:rPr lang="pt-BR" i="1" dirty="0" err="1"/>
              <a:t>Academic</a:t>
            </a:r>
            <a:r>
              <a:rPr lang="pt-BR" i="1" dirty="0"/>
              <a:t> Ave.</a:t>
            </a:r>
            <a:r>
              <a:rPr lang="pt-BR" dirty="0"/>
              <a:t> e </a:t>
            </a:r>
            <a:r>
              <a:rPr lang="pt-BR" i="1" dirty="0" err="1"/>
              <a:t>Bravado</a:t>
            </a:r>
            <a:r>
              <a:rPr lang="pt-BR" i="1" dirty="0"/>
              <a:t> </a:t>
            </a:r>
            <a:r>
              <a:rPr lang="pt-BR" i="1" dirty="0" err="1"/>
              <a:t>Blvd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Há sensores de tráfego, T</a:t>
            </a:r>
            <a:r>
              <a:rPr lang="pt-BR" baseline="-25000" dirty="0"/>
              <a:t>A </a:t>
            </a:r>
            <a:r>
              <a:rPr lang="pt-BR" dirty="0"/>
              <a:t> e T</a:t>
            </a:r>
            <a:r>
              <a:rPr lang="pt-BR" baseline="-25000" dirty="0"/>
              <a:t>B</a:t>
            </a:r>
            <a:r>
              <a:rPr lang="pt-BR" dirty="0"/>
              <a:t> (TRUE quando há tráfego), que são </a:t>
            </a:r>
            <a:r>
              <a:rPr lang="pt-BR" b="1" dirty="0">
                <a:solidFill>
                  <a:srgbClr val="C00000"/>
                </a:solidFill>
              </a:rPr>
              <a:t>entradas</a:t>
            </a:r>
            <a:r>
              <a:rPr lang="pt-BR" dirty="0"/>
              <a:t> para FSM.</a:t>
            </a:r>
          </a:p>
          <a:p>
            <a:pPr lvl="1"/>
            <a:r>
              <a:rPr lang="pt-BR" dirty="0"/>
              <a:t>Os semáforos são especificados pelas luzes L</a:t>
            </a:r>
            <a:r>
              <a:rPr lang="pt-BR" baseline="-25000" dirty="0"/>
              <a:t>A</a:t>
            </a:r>
            <a:r>
              <a:rPr lang="pt-BR" dirty="0"/>
              <a:t> e L</a:t>
            </a:r>
            <a:r>
              <a:rPr lang="pt-BR" baseline="-25000" dirty="0"/>
              <a:t>B  </a:t>
            </a:r>
            <a:r>
              <a:rPr lang="pt-BR" dirty="0"/>
              <a:t>(Vermelho, Amarelo, Verde) e correspondem às </a:t>
            </a:r>
            <a:r>
              <a:rPr lang="pt-BR" b="1" dirty="0">
                <a:solidFill>
                  <a:srgbClr val="0000FF"/>
                </a:solidFill>
              </a:rPr>
              <a:t>saídas</a:t>
            </a:r>
            <a:r>
              <a:rPr lang="pt-BR" dirty="0"/>
              <a:t>.</a:t>
            </a:r>
            <a:endParaRPr lang="pt-BR" b="1" dirty="0">
              <a:solidFill>
                <a:schemeClr val="accent6"/>
              </a:solidFill>
            </a:endParaRPr>
          </a:p>
          <a:p>
            <a:r>
              <a:rPr lang="pt-BR" b="1" dirty="0">
                <a:solidFill>
                  <a:schemeClr val="accent6"/>
                </a:solidFill>
              </a:rPr>
              <a:t> Dinâmica de operação:</a:t>
            </a:r>
          </a:p>
          <a:p>
            <a:pPr lvl="1"/>
            <a:r>
              <a:rPr lang="pt-BR" dirty="0"/>
              <a:t>A transição de cores é verde-&gt;amarelo-&gt;vermelho.</a:t>
            </a:r>
          </a:p>
          <a:p>
            <a:pPr lvl="1"/>
            <a:r>
              <a:rPr lang="pt-BR" dirty="0"/>
              <a:t>Quando o semáforo está verde para uma rua deve estar vermelho para outra.</a:t>
            </a:r>
          </a:p>
          <a:p>
            <a:pPr lvl="1"/>
            <a:r>
              <a:rPr lang="pt-BR" dirty="0"/>
              <a:t>Pode mudar de cor a cada 5 segundos; exceto quando está verde para uma rua e nela há tráfego, neste caso deve continuar verde.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54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46466487"/>
              </p:ext>
            </p:extLst>
          </p:nvPr>
        </p:nvGraphicFramePr>
        <p:xfrm>
          <a:off x="7859176" y="2748753"/>
          <a:ext cx="4262811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276110" imgH="1942910" progId="Visio.Drawing.6">
                  <p:embed/>
                </p:oleObj>
              </mc:Choice>
              <mc:Fallback>
                <p:oleObj name="VISIO" r:id="rId4" imgW="2276110" imgH="1942910" progId="Visio.Drawing.6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9176" y="2748753"/>
                        <a:ext cx="4262811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1809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18129"/>
          </a:xfrm>
        </p:spPr>
        <p:txBody>
          <a:bodyPr/>
          <a:lstStyle/>
          <a:p>
            <a:r>
              <a:rPr lang="pt-BR" dirty="0"/>
              <a:t>Exemplo de FSM: Controle de Tráfego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Abstração do sistema a ser implementado:</a:t>
            </a:r>
          </a:p>
          <a:p>
            <a:pPr lvl="1"/>
            <a:r>
              <a:rPr lang="pt-BR" b="1" dirty="0"/>
              <a:t>Entradas:</a:t>
            </a:r>
            <a:r>
              <a:rPr lang="pt-BR" dirty="0"/>
              <a:t> CLK, Reset, T</a:t>
            </a:r>
            <a:r>
              <a:rPr lang="pt-BR" baseline="-25000" dirty="0"/>
              <a:t>A </a:t>
            </a:r>
            <a:r>
              <a:rPr lang="pt-BR" dirty="0"/>
              <a:t>, T</a:t>
            </a:r>
            <a:r>
              <a:rPr lang="pt-BR" baseline="-25000" dirty="0"/>
              <a:t>B</a:t>
            </a:r>
          </a:p>
          <a:p>
            <a:pPr lvl="1"/>
            <a:r>
              <a:rPr lang="pt-BR" b="1" dirty="0"/>
              <a:t>Saídas:</a:t>
            </a:r>
            <a:r>
              <a:rPr lang="pt-BR" dirty="0"/>
              <a:t> L</a:t>
            </a:r>
            <a:r>
              <a:rPr lang="pt-BR" baseline="-25000" dirty="0"/>
              <a:t>A </a:t>
            </a:r>
            <a:r>
              <a:rPr lang="pt-BR" dirty="0"/>
              <a:t>, L</a:t>
            </a:r>
            <a:r>
              <a:rPr lang="pt-BR" baseline="-25000" dirty="0"/>
              <a:t>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55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2117278"/>
              </p:ext>
            </p:extLst>
          </p:nvPr>
        </p:nvGraphicFramePr>
        <p:xfrm>
          <a:off x="4749112" y="1950386"/>
          <a:ext cx="4678363" cy="385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628823" imgH="1343359" progId="Visio.Drawing.6">
                  <p:embed/>
                </p:oleObj>
              </mc:Choice>
              <mc:Fallback>
                <p:oleObj name="VISIO" r:id="rId3" imgW="1628823" imgH="1343359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9112" y="1950386"/>
                        <a:ext cx="4678363" cy="385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521571-0753-3640-AC00-D999BDA9827F}"/>
              </a:ext>
            </a:extLst>
          </p:cNvPr>
          <p:cNvSpPr txBox="1"/>
          <p:nvPr/>
        </p:nvSpPr>
        <p:spPr>
          <a:xfrm>
            <a:off x="6220918" y="3214832"/>
            <a:ext cx="178383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>
                <a:solidFill>
                  <a:srgbClr val="0000FF"/>
                </a:solidFill>
              </a:rPr>
              <a:t>Controlador</a:t>
            </a:r>
          </a:p>
          <a:p>
            <a:pPr algn="ctr"/>
            <a:r>
              <a:rPr lang="pt-BR" sz="2400" dirty="0">
                <a:solidFill>
                  <a:srgbClr val="0000FF"/>
                </a:solidFill>
              </a:rPr>
              <a:t>De</a:t>
            </a:r>
          </a:p>
          <a:p>
            <a:pPr algn="ctr"/>
            <a:r>
              <a:rPr lang="pt-BR" sz="2400" dirty="0">
                <a:solidFill>
                  <a:srgbClr val="0000FF"/>
                </a:solidFill>
              </a:rPr>
              <a:t>Tráfego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34C7B-7FD8-36F0-0A63-1D5981C8062F}"/>
              </a:ext>
            </a:extLst>
          </p:cNvPr>
          <p:cNvSpPr txBox="1"/>
          <p:nvPr/>
        </p:nvSpPr>
        <p:spPr>
          <a:xfrm>
            <a:off x="8373978" y="29934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0C9F0-6BC8-826B-ECF3-16BE0F04B958}"/>
              </a:ext>
            </a:extLst>
          </p:cNvPr>
          <p:cNvSpPr txBox="1"/>
          <p:nvPr/>
        </p:nvSpPr>
        <p:spPr>
          <a:xfrm>
            <a:off x="8373978" y="4216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F2C98-F210-DC8B-9A14-F0631F48283C}"/>
              </a:ext>
            </a:extLst>
          </p:cNvPr>
          <p:cNvSpPr txBox="1"/>
          <p:nvPr/>
        </p:nvSpPr>
        <p:spPr>
          <a:xfrm>
            <a:off x="2387065" y="-14919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19998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2420"/>
            <a:ext cx="11480800" cy="718129"/>
          </a:xfrm>
        </p:spPr>
        <p:txBody>
          <a:bodyPr/>
          <a:lstStyle/>
          <a:p>
            <a:r>
              <a:rPr lang="pt-BR" sz="4400" dirty="0"/>
              <a:t>Exemplo de FSM: Diagrama de Transições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7528"/>
            <a:ext cx="7826829" cy="5193723"/>
          </a:xfrm>
        </p:spPr>
        <p:txBody>
          <a:bodyPr/>
          <a:lstStyle/>
          <a:p>
            <a:r>
              <a:rPr lang="pt-BR" b="1" dirty="0"/>
              <a:t>Diagrama de Estados (FSM de Moore):</a:t>
            </a:r>
            <a:r>
              <a:rPr lang="pt-BR" dirty="0"/>
              <a:t> </a:t>
            </a:r>
          </a:p>
          <a:p>
            <a:pPr lvl="1"/>
            <a:r>
              <a:rPr lang="pt-BR" b="1" dirty="0"/>
              <a:t>Estados:</a:t>
            </a:r>
            <a:r>
              <a:rPr lang="pt-BR" dirty="0"/>
              <a:t> indicados com círculos com valores de saídas descritas internamente.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56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23286208"/>
              </p:ext>
            </p:extLst>
          </p:nvPr>
        </p:nvGraphicFramePr>
        <p:xfrm>
          <a:off x="6172200" y="2491450"/>
          <a:ext cx="3998408" cy="3986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999204" imgH="1993118" progId="Visio.Drawing.6">
                  <p:embed/>
                </p:oleObj>
              </mc:Choice>
              <mc:Fallback>
                <p:oleObj name="VISIO" r:id="rId4" imgW="1999204" imgH="1993118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2491450"/>
                        <a:ext cx="3998408" cy="39862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6172200" y="2491451"/>
            <a:ext cx="933824" cy="4967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42060382"/>
              </p:ext>
            </p:extLst>
          </p:nvPr>
        </p:nvGraphicFramePr>
        <p:xfrm>
          <a:off x="827314" y="2780575"/>
          <a:ext cx="4262438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276110" imgH="1942910" progId="Visio.Drawing.6">
                  <p:embed/>
                </p:oleObj>
              </mc:Choice>
              <mc:Fallback>
                <p:oleObj name="VISIO" r:id="rId6" imgW="2276110" imgH="1942910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314" y="2780575"/>
                        <a:ext cx="4262438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207A8BE-EB63-5C45-8F88-2730AA8338A4}"/>
              </a:ext>
            </a:extLst>
          </p:cNvPr>
          <p:cNvSpPr txBox="1"/>
          <p:nvPr/>
        </p:nvSpPr>
        <p:spPr>
          <a:xfrm>
            <a:off x="9597571" y="1152195"/>
            <a:ext cx="2188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Green = Verde</a:t>
            </a:r>
          </a:p>
          <a:p>
            <a:r>
              <a:rPr lang="pt-BR" dirty="0" err="1"/>
              <a:t>Red</a:t>
            </a:r>
            <a:r>
              <a:rPr lang="pt-BR" dirty="0"/>
              <a:t> = Vermelho</a:t>
            </a:r>
          </a:p>
          <a:p>
            <a:r>
              <a:rPr lang="pt-BR" dirty="0" err="1"/>
              <a:t>Yellow</a:t>
            </a:r>
            <a:r>
              <a:rPr lang="pt-BR" dirty="0"/>
              <a:t> = Amarelo</a:t>
            </a:r>
          </a:p>
        </p:txBody>
      </p:sp>
    </p:spTree>
    <p:extLst>
      <p:ext uri="{BB962C8B-B14F-4D97-AF65-F5344CB8AC3E}">
        <p14:creationId xmlns:p14="http://schemas.microsoft.com/office/powerpoint/2010/main" val="24574043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68928"/>
          </a:xfrm>
        </p:spPr>
        <p:txBody>
          <a:bodyPr/>
          <a:lstStyle/>
          <a:p>
            <a:r>
              <a:rPr lang="pt-BR" dirty="0"/>
              <a:t>Exemplo de FSM: Diagrama de Transição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7528"/>
            <a:ext cx="8251371" cy="5479472"/>
          </a:xfrm>
        </p:spPr>
        <p:txBody>
          <a:bodyPr/>
          <a:lstStyle/>
          <a:p>
            <a:r>
              <a:rPr lang="pt-BR" b="1" dirty="0"/>
              <a:t>FSM de Moore:</a:t>
            </a:r>
            <a:endParaRPr lang="pt-BR" dirty="0"/>
          </a:p>
          <a:p>
            <a:pPr lvl="1"/>
            <a:r>
              <a:rPr lang="pt-BR" b="1" dirty="0"/>
              <a:t>Estados:</a:t>
            </a:r>
            <a:r>
              <a:rPr lang="pt-BR" dirty="0"/>
              <a:t> indicados com círculos com valores de saídas descritas internamente. </a:t>
            </a:r>
          </a:p>
          <a:p>
            <a:pPr lvl="1"/>
            <a:r>
              <a:rPr lang="pt-BR" b="1" dirty="0"/>
              <a:t>Transições:</a:t>
            </a:r>
            <a:r>
              <a:rPr lang="pt-BR" dirty="0"/>
              <a:t> Arcos rotulados com o evento que a dispara a transição.</a:t>
            </a:r>
            <a:endParaRPr lang="de-C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en-US" altLang="en-US" sz="180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57</a:t>
            </a:fld>
            <a:endParaRPr lang="en-US" altLang="en-US" sz="180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4036937"/>
              </p:ext>
            </p:extLst>
          </p:nvPr>
        </p:nvGraphicFramePr>
        <p:xfrm>
          <a:off x="827312" y="2784020"/>
          <a:ext cx="4262438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276110" imgH="1942910" progId="Visio.Drawing.6">
                  <p:embed/>
                </p:oleObj>
              </mc:Choice>
              <mc:Fallback>
                <p:oleObj name="VISIO" r:id="rId4" imgW="2276110" imgH="1942910" progId="Visio.Drawing.6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312" y="2784020"/>
                        <a:ext cx="4262438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6172200" y="2489666"/>
          <a:ext cx="4002598" cy="398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001299" imgH="1993667" progId="Visio.Drawing.6">
                  <p:embed/>
                </p:oleObj>
              </mc:Choice>
              <mc:Fallback>
                <p:oleObj name="VISIO" r:id="rId6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2489666"/>
                        <a:ext cx="4002598" cy="3987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6629401" y="4073236"/>
            <a:ext cx="3858491" cy="23275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B06F0-94C6-DF4A-98DB-1260A24D10B6}"/>
              </a:ext>
            </a:extLst>
          </p:cNvPr>
          <p:cNvSpPr txBox="1"/>
          <p:nvPr/>
        </p:nvSpPr>
        <p:spPr>
          <a:xfrm>
            <a:off x="9597571" y="1152195"/>
            <a:ext cx="2188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Green = Verde</a:t>
            </a:r>
          </a:p>
          <a:p>
            <a:r>
              <a:rPr lang="pt-BR" dirty="0" err="1"/>
              <a:t>Red</a:t>
            </a:r>
            <a:r>
              <a:rPr lang="pt-BR" dirty="0"/>
              <a:t> = Vermelho</a:t>
            </a:r>
          </a:p>
          <a:p>
            <a:r>
              <a:rPr lang="pt-BR" dirty="0" err="1"/>
              <a:t>Yellow</a:t>
            </a:r>
            <a:r>
              <a:rPr lang="pt-BR" dirty="0"/>
              <a:t> = Amarelo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0D372-94B1-A045-BB97-8DB94B0F44A8}"/>
              </a:ext>
            </a:extLst>
          </p:cNvPr>
          <p:cNvSpPr txBox="1"/>
          <p:nvPr/>
        </p:nvSpPr>
        <p:spPr>
          <a:xfrm>
            <a:off x="5504544" y="4303058"/>
            <a:ext cx="6281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000" dirty="0">
                <a:latin typeface="+mn-lt"/>
                <a:ea typeface="ＭＳ Ｐゴシック" charset="0"/>
              </a:rPr>
              <a:t>Note que o </a:t>
            </a:r>
            <a:r>
              <a:rPr lang="pt-BR" sz="2000" dirty="0" err="1">
                <a:latin typeface="+mn-lt"/>
                <a:ea typeface="ＭＳ Ｐゴシック" charset="0"/>
              </a:rPr>
              <a:t>clock</a:t>
            </a:r>
            <a:r>
              <a:rPr lang="pt-BR" sz="2000" dirty="0">
                <a:latin typeface="+mn-lt"/>
                <a:ea typeface="ＭＳ Ｐゴシック" charset="0"/>
              </a:rPr>
              <a:t> não é mostrado no diagrama, pois ele está sempre presente em um circuito sequencial síncrono. 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000" dirty="0">
                <a:latin typeface="+mn-lt"/>
                <a:ea typeface="ＭＳ Ｐゴシック" charset="0"/>
              </a:rPr>
              <a:t>Além disso, o </a:t>
            </a:r>
            <a:r>
              <a:rPr lang="pt-BR" sz="2000" dirty="0" err="1">
                <a:latin typeface="+mn-lt"/>
                <a:ea typeface="ＭＳ Ｐゴシック" charset="0"/>
              </a:rPr>
              <a:t>clock</a:t>
            </a:r>
            <a:r>
              <a:rPr lang="pt-BR" sz="2000" dirty="0">
                <a:latin typeface="+mn-lt"/>
                <a:ea typeface="ＭＳ Ｐゴシック" charset="0"/>
              </a:rPr>
              <a:t> controla quando as transições devem ocorrer, enquanto o diagrama indica quais transições ocorrem.</a:t>
            </a:r>
          </a:p>
        </p:txBody>
      </p:sp>
    </p:spTree>
    <p:extLst>
      <p:ext uri="{BB962C8B-B14F-4D97-AF65-F5344CB8AC3E}">
        <p14:creationId xmlns:p14="http://schemas.microsoft.com/office/powerpoint/2010/main" val="2665344263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01345"/>
          </a:xfrm>
        </p:spPr>
        <p:txBody>
          <a:bodyPr/>
          <a:lstStyle/>
          <a:p>
            <a:r>
              <a:rPr lang="pt-BR" dirty="0"/>
              <a:t>Exemplo de FSM: Diagrama de Transição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en-US" altLang="en-US" sz="180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58</a:t>
            </a:fld>
            <a:endParaRPr lang="en-US" altLang="en-US" sz="180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9455187"/>
              </p:ext>
            </p:extLst>
          </p:nvPr>
        </p:nvGraphicFramePr>
        <p:xfrm>
          <a:off x="827314" y="2784020"/>
          <a:ext cx="4262438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276110" imgH="1942910" progId="Visio.Drawing.6">
                  <p:embed/>
                </p:oleObj>
              </mc:Choice>
              <mc:Fallback>
                <p:oleObj name="VISIO" r:id="rId4" imgW="2276110" imgH="1942910" progId="Visio.Drawing.6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314" y="2784020"/>
                        <a:ext cx="4262438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6172200" y="2489666"/>
          <a:ext cx="4002598" cy="398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001299" imgH="1993667" progId="Visio.Drawing.6">
                  <p:embed/>
                </p:oleObj>
              </mc:Choice>
              <mc:Fallback>
                <p:oleObj name="VISIO" r:id="rId6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2489666"/>
                        <a:ext cx="4002598" cy="3987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6629401" y="4073236"/>
            <a:ext cx="1828800" cy="23275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049369" y="5257800"/>
            <a:ext cx="18288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876BC-E160-824E-8B7D-FAB4D4975D50}"/>
              </a:ext>
            </a:extLst>
          </p:cNvPr>
          <p:cNvSpPr txBox="1"/>
          <p:nvPr/>
        </p:nvSpPr>
        <p:spPr>
          <a:xfrm>
            <a:off x="9597571" y="1152195"/>
            <a:ext cx="2188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Green = Verde</a:t>
            </a:r>
          </a:p>
          <a:p>
            <a:r>
              <a:rPr lang="pt-BR" dirty="0" err="1"/>
              <a:t>Red</a:t>
            </a:r>
            <a:r>
              <a:rPr lang="pt-BR" dirty="0"/>
              <a:t> = Vermelho</a:t>
            </a:r>
          </a:p>
          <a:p>
            <a:r>
              <a:rPr lang="pt-BR" dirty="0" err="1"/>
              <a:t>Yellow</a:t>
            </a:r>
            <a:r>
              <a:rPr lang="pt-BR" dirty="0"/>
              <a:t> = Amarelo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4CBC19-0DC8-5E4B-9498-BC4BBA352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7528"/>
            <a:ext cx="8251371" cy="5479472"/>
          </a:xfrm>
        </p:spPr>
        <p:txBody>
          <a:bodyPr/>
          <a:lstStyle/>
          <a:p>
            <a:r>
              <a:rPr lang="pt-BR" b="1" dirty="0"/>
              <a:t>FSM de Moore:</a:t>
            </a:r>
            <a:endParaRPr lang="pt-BR" dirty="0"/>
          </a:p>
          <a:p>
            <a:pPr lvl="1"/>
            <a:r>
              <a:rPr lang="pt-BR" b="1" dirty="0"/>
              <a:t>Estados:</a:t>
            </a:r>
            <a:r>
              <a:rPr lang="pt-BR" dirty="0"/>
              <a:t> indicados com círculos com valores de saídas descritas internamente. </a:t>
            </a:r>
          </a:p>
          <a:p>
            <a:pPr lvl="1"/>
            <a:r>
              <a:rPr lang="pt-BR" b="1" dirty="0"/>
              <a:t>Transições:</a:t>
            </a:r>
            <a:r>
              <a:rPr lang="pt-BR" dirty="0"/>
              <a:t> Arcos rotulados com o evento que a dispara a transição.</a:t>
            </a:r>
            <a:endParaRPr lang="de-CH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92928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01345"/>
          </a:xfrm>
        </p:spPr>
        <p:txBody>
          <a:bodyPr/>
          <a:lstStyle/>
          <a:p>
            <a:r>
              <a:rPr lang="pt-BR" dirty="0"/>
              <a:t>Exemplo de FSM: Diagrama de Transição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en-US" altLang="en-US" sz="180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59</a:t>
            </a:fld>
            <a:endParaRPr lang="en-US" altLang="en-US" sz="180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178582"/>
              </p:ext>
            </p:extLst>
          </p:nvPr>
        </p:nvGraphicFramePr>
        <p:xfrm>
          <a:off x="827314" y="2784020"/>
          <a:ext cx="4262438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276110" imgH="1942910" progId="Visio.Drawing.6">
                  <p:embed/>
                </p:oleObj>
              </mc:Choice>
              <mc:Fallback>
                <p:oleObj name="VISIO" r:id="rId4" imgW="2276110" imgH="1942910" progId="Visio.Drawing.6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314" y="2784020"/>
                        <a:ext cx="4262438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2"/>
            </p:custDataLst>
          </p:nvPr>
        </p:nvGraphicFramePr>
        <p:xfrm>
          <a:off x="6172200" y="2489666"/>
          <a:ext cx="4002598" cy="398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001299" imgH="1993667" progId="Visio.Drawing.6">
                  <p:embed/>
                </p:oleObj>
              </mc:Choice>
              <mc:Fallback>
                <p:oleObj name="VISIO" r:id="rId6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2489666"/>
                        <a:ext cx="4002598" cy="3987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6629402" y="4073236"/>
            <a:ext cx="838199" cy="88946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4DDF1-72EB-2042-91EE-A31B550873B4}"/>
              </a:ext>
            </a:extLst>
          </p:cNvPr>
          <p:cNvSpPr txBox="1"/>
          <p:nvPr/>
        </p:nvSpPr>
        <p:spPr>
          <a:xfrm>
            <a:off x="9597571" y="1152195"/>
            <a:ext cx="2188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Green = Verde</a:t>
            </a:r>
          </a:p>
          <a:p>
            <a:r>
              <a:rPr lang="pt-BR" dirty="0" err="1"/>
              <a:t>Red</a:t>
            </a:r>
            <a:r>
              <a:rPr lang="pt-BR" dirty="0"/>
              <a:t> = Vermelho</a:t>
            </a:r>
          </a:p>
          <a:p>
            <a:r>
              <a:rPr lang="pt-BR" dirty="0" err="1"/>
              <a:t>Yellow</a:t>
            </a:r>
            <a:r>
              <a:rPr lang="pt-BR" dirty="0"/>
              <a:t> = Amarelo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52DF7D-846B-BD43-A5D6-A5E390A34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7528"/>
            <a:ext cx="8251371" cy="5479472"/>
          </a:xfrm>
        </p:spPr>
        <p:txBody>
          <a:bodyPr/>
          <a:lstStyle/>
          <a:p>
            <a:r>
              <a:rPr lang="pt-BR" b="1" dirty="0"/>
              <a:t>FSM de Moore:</a:t>
            </a:r>
            <a:endParaRPr lang="pt-BR" dirty="0"/>
          </a:p>
          <a:p>
            <a:pPr lvl="1"/>
            <a:r>
              <a:rPr lang="pt-BR" b="1" dirty="0"/>
              <a:t>Estados:</a:t>
            </a:r>
            <a:r>
              <a:rPr lang="pt-BR" dirty="0"/>
              <a:t> indicados com círculos com valores de saídas descritas internamente. </a:t>
            </a:r>
          </a:p>
          <a:p>
            <a:pPr lvl="1"/>
            <a:r>
              <a:rPr lang="pt-BR" b="1" dirty="0"/>
              <a:t>Transições:</a:t>
            </a:r>
            <a:r>
              <a:rPr lang="pt-BR" dirty="0"/>
              <a:t> Arcos rotulados com o evento que a dispara a transição.</a:t>
            </a:r>
            <a:endParaRPr lang="de-CH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4112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22614"/>
          </a:xfrm>
        </p:spPr>
        <p:txBody>
          <a:bodyPr/>
          <a:lstStyle/>
          <a:p>
            <a:r>
              <a:rPr lang="pt-BR" dirty="0"/>
              <a:t>Classificação dos </a:t>
            </a:r>
            <a:r>
              <a:rPr lang="pt-BR" dirty="0">
                <a:ea typeface="Brush Script MT" panose="03060802040406070304" pitchFamily="66" charset="-122"/>
                <a:cs typeface="Brush Script MT" panose="03060802040406070304" pitchFamily="66" charset="-122"/>
              </a:rPr>
              <a:t>Circuitos Sequenciais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945772"/>
            <a:ext cx="11480799" cy="5480907"/>
          </a:xfrm>
        </p:spPr>
        <p:txBody>
          <a:bodyPr/>
          <a:lstStyle/>
          <a:p>
            <a:r>
              <a:rPr lang="pt-BR" dirty="0"/>
              <a:t>Com relação a temporização de seus sinais, os circuitos sequenciais são classificados em </a:t>
            </a:r>
            <a:r>
              <a:rPr lang="pt-BR" b="1" dirty="0">
                <a:solidFill>
                  <a:srgbClr val="C00000"/>
                </a:solidFill>
              </a:rPr>
              <a:t>síncronos</a:t>
            </a:r>
            <a:r>
              <a:rPr lang="pt-BR" dirty="0"/>
              <a:t> ou </a:t>
            </a:r>
            <a:r>
              <a:rPr lang="pt-BR" b="1" dirty="0">
                <a:solidFill>
                  <a:srgbClr val="0000FF"/>
                </a:solidFill>
              </a:rPr>
              <a:t>assíncronos</a:t>
            </a:r>
            <a:r>
              <a:rPr lang="pt-BR" dirty="0"/>
              <a:t>: 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Num circuito sequencial </a:t>
            </a:r>
            <a:r>
              <a:rPr lang="pt-BR" b="1" dirty="0">
                <a:solidFill>
                  <a:srgbClr val="C00000"/>
                </a:solidFill>
              </a:rPr>
              <a:t>síncrono</a:t>
            </a:r>
            <a:r>
              <a:rPr lang="pt-BR" dirty="0"/>
              <a:t>, as transições de estados – mudança nos valores armazenados – ocorrem apenas em momentos específicos</a:t>
            </a:r>
            <a:r>
              <a:rPr lang="pt-BR" b="1" dirty="0"/>
              <a:t> </a:t>
            </a:r>
            <a:r>
              <a:rPr lang="pt-BR" dirty="0"/>
              <a:t>(</a:t>
            </a:r>
            <a:r>
              <a:rPr lang="pt-BR" b="1" dirty="0">
                <a:solidFill>
                  <a:srgbClr val="C00000"/>
                </a:solidFill>
              </a:rPr>
              <a:t>discretos</a:t>
            </a:r>
            <a:r>
              <a:rPr lang="pt-BR" dirty="0"/>
              <a:t>) de tempo. A sincronização é feita por um sinal chamado de </a:t>
            </a:r>
            <a:r>
              <a:rPr lang="pt-BR" b="1" dirty="0" err="1">
                <a:solidFill>
                  <a:srgbClr val="C00000"/>
                </a:solidFill>
              </a:rPr>
              <a:t>clock</a:t>
            </a:r>
            <a:r>
              <a:rPr lang="pt-BR" dirty="0"/>
              <a:t>, que será discutido em breve. </a:t>
            </a:r>
          </a:p>
          <a:p>
            <a:pPr lvl="1"/>
            <a:r>
              <a:rPr lang="pt-BR" dirty="0"/>
              <a:t>Por outro lado, em um circuito sequencial </a:t>
            </a:r>
            <a:r>
              <a:rPr lang="pt-BR" b="1" dirty="0">
                <a:solidFill>
                  <a:srgbClr val="0000FF"/>
                </a:solidFill>
              </a:rPr>
              <a:t>assíncrono</a:t>
            </a:r>
            <a:r>
              <a:rPr lang="pt-BR" dirty="0"/>
              <a:t> as transições de estado não acontecem em momentos específicos determinados por um sinal de </a:t>
            </a:r>
            <a:r>
              <a:rPr lang="pt-BR" dirty="0" err="1"/>
              <a:t>clock</a:t>
            </a:r>
            <a:r>
              <a:rPr lang="pt-BR" dirty="0"/>
              <a:t>. Os elementos de armazenamento comumente usados ​​são na verdade dispositivos que imprimem atraso aos sinais. Assim, um circuito sequencial assíncrono pode ser considerado como um circuito </a:t>
            </a:r>
            <a:r>
              <a:rPr lang="pt-BR" dirty="0" err="1"/>
              <a:t>combinacional</a:t>
            </a:r>
            <a:r>
              <a:rPr lang="pt-BR" dirty="0"/>
              <a:t> com realimentação (feedback). Esses circuitos, devido à realimentação de portas lógicas, pode às vezes tornar-se instável. A instabilidade impõe muitas dificuldades ao projetista e limita a sua utilização. Por isso, </a:t>
            </a:r>
            <a:r>
              <a:rPr lang="pt-BR" b="1" dirty="0">
                <a:solidFill>
                  <a:srgbClr val="C00000"/>
                </a:solidFill>
              </a:rPr>
              <a:t>não estudaremos </a:t>
            </a:r>
            <a:r>
              <a:rPr lang="pt-BR" dirty="0"/>
              <a:t>esses circuitos nesse curso.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6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08246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01345"/>
          </a:xfrm>
        </p:spPr>
        <p:txBody>
          <a:bodyPr/>
          <a:lstStyle/>
          <a:p>
            <a:r>
              <a:rPr lang="pt-BR" dirty="0"/>
              <a:t>Exemplo de FSM: Diagrama de Transição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en-US" altLang="en-US" sz="180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60</a:t>
            </a:fld>
            <a:endParaRPr lang="en-US" altLang="en-US" sz="180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9442306"/>
              </p:ext>
            </p:extLst>
          </p:nvPr>
        </p:nvGraphicFramePr>
        <p:xfrm>
          <a:off x="827314" y="2784020"/>
          <a:ext cx="4262438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276110" imgH="1942910" progId="Visio.Drawing.6">
                  <p:embed/>
                </p:oleObj>
              </mc:Choice>
              <mc:Fallback>
                <p:oleObj name="VISIO" r:id="rId4" imgW="2276110" imgH="1942910" progId="Visio.Drawing.6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314" y="2784020"/>
                        <a:ext cx="4262438" cy="363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13431429"/>
              </p:ext>
            </p:extLst>
          </p:nvPr>
        </p:nvGraphicFramePr>
        <p:xfrm>
          <a:off x="6172200" y="2489666"/>
          <a:ext cx="4002598" cy="398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001299" imgH="1993667" progId="Visio.Drawing.6">
                  <p:embed/>
                </p:oleObj>
              </mc:Choice>
              <mc:Fallback>
                <p:oleObj name="VISIO" r:id="rId6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2489666"/>
                        <a:ext cx="4002598" cy="3987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969A0D5-85CA-2B49-B808-E0C5DA5F88B1}"/>
              </a:ext>
            </a:extLst>
          </p:cNvPr>
          <p:cNvSpPr txBox="1"/>
          <p:nvPr/>
        </p:nvSpPr>
        <p:spPr>
          <a:xfrm>
            <a:off x="9597571" y="1152195"/>
            <a:ext cx="2188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Green = Verde</a:t>
            </a:r>
          </a:p>
          <a:p>
            <a:r>
              <a:rPr lang="pt-BR" dirty="0" err="1"/>
              <a:t>Red</a:t>
            </a:r>
            <a:r>
              <a:rPr lang="pt-BR" dirty="0"/>
              <a:t> = Vermelho</a:t>
            </a:r>
          </a:p>
          <a:p>
            <a:r>
              <a:rPr lang="pt-BR" dirty="0" err="1"/>
              <a:t>Yellow</a:t>
            </a:r>
            <a:r>
              <a:rPr lang="pt-BR" dirty="0"/>
              <a:t> = Amarelo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46FE77B-E6B3-4F43-88F3-D34F6E638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97528"/>
            <a:ext cx="8251371" cy="5479472"/>
          </a:xfrm>
        </p:spPr>
        <p:txBody>
          <a:bodyPr/>
          <a:lstStyle/>
          <a:p>
            <a:r>
              <a:rPr lang="pt-BR" b="1" dirty="0"/>
              <a:t>FSM de Moore:</a:t>
            </a:r>
            <a:endParaRPr lang="pt-BR" dirty="0"/>
          </a:p>
          <a:p>
            <a:pPr lvl="1"/>
            <a:r>
              <a:rPr lang="pt-BR" b="1" dirty="0"/>
              <a:t>Estados:</a:t>
            </a:r>
            <a:r>
              <a:rPr lang="pt-BR" dirty="0"/>
              <a:t> indicados com círculos com valores de saídas descritas internamente. </a:t>
            </a:r>
          </a:p>
          <a:p>
            <a:pPr lvl="1"/>
            <a:r>
              <a:rPr lang="pt-BR" b="1" dirty="0"/>
              <a:t>Transições:</a:t>
            </a:r>
            <a:r>
              <a:rPr lang="pt-BR" dirty="0"/>
              <a:t> Arcos rotulados com o evento que a dispara a transição.</a:t>
            </a:r>
            <a:endParaRPr lang="de-CH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94391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152400"/>
            <a:ext cx="11480800" cy="728065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FSM: </a:t>
            </a:r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Transição</a:t>
            </a:r>
            <a:r>
              <a:rPr lang="en-US" dirty="0"/>
              <a:t> de </a:t>
            </a:r>
            <a:r>
              <a:rPr lang="en-US" dirty="0" err="1"/>
              <a:t>Estados</a:t>
            </a:r>
            <a:endParaRPr lang="en-US" dirty="0"/>
          </a:p>
        </p:txBody>
      </p:sp>
      <p:sp>
        <p:nvSpPr>
          <p:cNvPr id="92163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3"/>
            </p:custDataLst>
          </p:nvPr>
        </p:nvGraphicFramePr>
        <p:xfrm>
          <a:off x="1622678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001299" imgH="1993667" progId="Visio.Drawing.6">
                  <p:embed/>
                </p:oleObj>
              </mc:Choice>
              <mc:Fallback>
                <p:oleObj name="VISIO" r:id="rId7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678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Group 236">
            <a:extLst>
              <a:ext uri="{FF2B5EF4-FFF2-40B4-BE49-F238E27FC236}">
                <a16:creationId xmlns:a16="http://schemas.microsoft.com/office/drawing/2014/main" id="{E893ADDC-CCF9-EC40-80C3-7879271D35D8}"/>
              </a:ext>
            </a:extLst>
          </p:cNvPr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185825165"/>
              </p:ext>
            </p:extLst>
          </p:nvPr>
        </p:nvGraphicFramePr>
        <p:xfrm>
          <a:off x="5528796" y="1242350"/>
          <a:ext cx="6299199" cy="31699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956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0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7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5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81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Estado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vigente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Entradas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Próximo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estado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S'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S3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7B96866-7B48-B847-AC90-FFC19A2A4165}"/>
              </a:ext>
            </a:extLst>
          </p:cNvPr>
          <p:cNvSpPr/>
          <p:nvPr/>
        </p:nvSpPr>
        <p:spPr bwMode="auto">
          <a:xfrm>
            <a:off x="10463134" y="2083633"/>
            <a:ext cx="524656" cy="284813"/>
          </a:xfrm>
          <a:prstGeom prst="rect">
            <a:avLst/>
          </a:prstGeom>
          <a:solidFill>
            <a:srgbClr val="E7EF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96392-4915-FC4B-A081-A720E2369FAD}"/>
              </a:ext>
            </a:extLst>
          </p:cNvPr>
          <p:cNvSpPr/>
          <p:nvPr/>
        </p:nvSpPr>
        <p:spPr bwMode="auto">
          <a:xfrm>
            <a:off x="10463134" y="2924916"/>
            <a:ext cx="524656" cy="284813"/>
          </a:xfrm>
          <a:prstGeom prst="rect">
            <a:avLst/>
          </a:prstGeom>
          <a:solidFill>
            <a:srgbClr val="E7EF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29223A-889E-D54B-A449-178A9BDD2516}"/>
              </a:ext>
            </a:extLst>
          </p:cNvPr>
          <p:cNvSpPr/>
          <p:nvPr/>
        </p:nvSpPr>
        <p:spPr bwMode="auto">
          <a:xfrm>
            <a:off x="10463134" y="3686252"/>
            <a:ext cx="524656" cy="284813"/>
          </a:xfrm>
          <a:prstGeom prst="rect">
            <a:avLst/>
          </a:prstGeom>
          <a:solidFill>
            <a:srgbClr val="E7EF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A8CBF5-F2F3-A44E-AF9B-7EBBA3ACB1A7}"/>
              </a:ext>
            </a:extLst>
          </p:cNvPr>
          <p:cNvSpPr/>
          <p:nvPr/>
        </p:nvSpPr>
        <p:spPr bwMode="auto">
          <a:xfrm>
            <a:off x="10463134" y="2504274"/>
            <a:ext cx="524656" cy="284813"/>
          </a:xfrm>
          <a:prstGeom prst="rect">
            <a:avLst/>
          </a:prstGeom>
          <a:solidFill>
            <a:srgbClr val="CCDE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A701CF-A6AD-964F-86CC-EC3A56B7E8F8}"/>
              </a:ext>
            </a:extLst>
          </p:cNvPr>
          <p:cNvSpPr/>
          <p:nvPr/>
        </p:nvSpPr>
        <p:spPr bwMode="auto">
          <a:xfrm>
            <a:off x="10463134" y="3245047"/>
            <a:ext cx="524656" cy="284813"/>
          </a:xfrm>
          <a:prstGeom prst="rect">
            <a:avLst/>
          </a:prstGeom>
          <a:solidFill>
            <a:srgbClr val="CCDE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32B3E9-56FB-A14F-BBD1-24FF48C436E8}"/>
              </a:ext>
            </a:extLst>
          </p:cNvPr>
          <p:cNvSpPr/>
          <p:nvPr/>
        </p:nvSpPr>
        <p:spPr bwMode="auto">
          <a:xfrm>
            <a:off x="10456641" y="4068914"/>
            <a:ext cx="524656" cy="284813"/>
          </a:xfrm>
          <a:prstGeom prst="rect">
            <a:avLst/>
          </a:prstGeom>
          <a:solidFill>
            <a:srgbClr val="CCDE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82F9E6-B48D-CC44-A72A-E27EABC60DB0}"/>
              </a:ext>
            </a:extLst>
          </p:cNvPr>
          <p:cNvSpPr txBox="1"/>
          <p:nvPr/>
        </p:nvSpPr>
        <p:spPr>
          <a:xfrm>
            <a:off x="5422561" y="4999495"/>
            <a:ext cx="640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+mn-lt"/>
              </a:rPr>
              <a:t>O próximo passo é criar uma codificação para os estados!</a:t>
            </a:r>
          </a:p>
        </p:txBody>
      </p:sp>
    </p:spTree>
    <p:extLst>
      <p:ext uri="{BB962C8B-B14F-4D97-AF65-F5344CB8AC3E}">
        <p14:creationId xmlns:p14="http://schemas.microsoft.com/office/powerpoint/2010/main" val="1136664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152400"/>
            <a:ext cx="11480800" cy="721893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FSM: </a:t>
            </a:r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Transição</a:t>
            </a:r>
            <a:r>
              <a:rPr lang="en-US" dirty="0"/>
              <a:t> de </a:t>
            </a:r>
            <a:r>
              <a:rPr lang="en-US" dirty="0" err="1"/>
              <a:t>Estados</a:t>
            </a:r>
            <a:endParaRPr lang="en-US" dirty="0"/>
          </a:p>
        </p:txBody>
      </p:sp>
      <p:sp>
        <p:nvSpPr>
          <p:cNvPr id="92163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3"/>
            </p:custDataLst>
          </p:nvPr>
        </p:nvGraphicFramePr>
        <p:xfrm>
          <a:off x="1622678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001299" imgH="1993667" progId="Visio.Drawing.6">
                  <p:embed/>
                </p:oleObj>
              </mc:Choice>
              <mc:Fallback>
                <p:oleObj name="VISIO" r:id="rId8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678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Group 236">
            <a:extLst>
              <a:ext uri="{FF2B5EF4-FFF2-40B4-BE49-F238E27FC236}">
                <a16:creationId xmlns:a16="http://schemas.microsoft.com/office/drawing/2014/main" id="{3439EBFF-4BBB-DA42-AD76-7B87DE9F0A2C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084521649"/>
              </p:ext>
            </p:extLst>
          </p:nvPr>
        </p:nvGraphicFramePr>
        <p:xfrm>
          <a:off x="5486401" y="990600"/>
          <a:ext cx="5276334" cy="31699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62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2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2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2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Estado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Vig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.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Entradas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Prox. Estado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Group 191">
            <a:extLst>
              <a:ext uri="{FF2B5EF4-FFF2-40B4-BE49-F238E27FC236}">
                <a16:creationId xmlns:a16="http://schemas.microsoft.com/office/drawing/2014/main" id="{35720E1E-E39F-524C-8B33-F15DDAD0360C}"/>
              </a:ext>
            </a:extLst>
          </p:cNvPr>
          <p:cNvGraphicFramePr>
            <a:graphicFrameLocks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581163321"/>
              </p:ext>
            </p:extLst>
          </p:nvPr>
        </p:nvGraphicFramePr>
        <p:xfrm>
          <a:off x="6733242" y="4236720"/>
          <a:ext cx="2955403" cy="215927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85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Estado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Codificação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516065D-73CA-C541-987C-EA13D9AE7B5D}"/>
              </a:ext>
            </a:extLst>
          </p:cNvPr>
          <p:cNvSpPr txBox="1"/>
          <p:nvPr/>
        </p:nvSpPr>
        <p:spPr>
          <a:xfrm>
            <a:off x="304800" y="4931764"/>
            <a:ext cx="6275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+mn-lt"/>
              </a:rPr>
              <a:t>Com a tabela montada, podemos obter o próximo estado em função do estado atual e entradas!</a:t>
            </a:r>
          </a:p>
        </p:txBody>
      </p:sp>
    </p:spTree>
    <p:extLst>
      <p:ext uri="{BB962C8B-B14F-4D97-AF65-F5344CB8AC3E}">
        <p14:creationId xmlns:p14="http://schemas.microsoft.com/office/powerpoint/2010/main" val="33559316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152400"/>
            <a:ext cx="11480800" cy="710408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FSM: </a:t>
            </a:r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Transição</a:t>
            </a:r>
            <a:r>
              <a:rPr lang="en-US" dirty="0"/>
              <a:t> de </a:t>
            </a:r>
            <a:r>
              <a:rPr lang="en-US" dirty="0" err="1"/>
              <a:t>Estados</a:t>
            </a:r>
            <a:endParaRPr lang="en-US" dirty="0"/>
          </a:p>
        </p:txBody>
      </p:sp>
      <p:graphicFrame>
        <p:nvGraphicFramePr>
          <p:cNvPr id="6" name="Group 236"/>
          <p:cNvGraphicFramePr>
            <a:graphicFrameLocks noGrp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42278482"/>
              </p:ext>
            </p:extLst>
          </p:nvPr>
        </p:nvGraphicFramePr>
        <p:xfrm>
          <a:off x="5486401" y="990600"/>
          <a:ext cx="5208607" cy="31699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76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8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3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Estado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Vig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.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Entradas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Prox. Estado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2163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4"/>
            </p:custDataLst>
          </p:nvPr>
        </p:nvGraphicFramePr>
        <p:xfrm>
          <a:off x="1622678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001299" imgH="1993667" progId="Visio.Drawing.6">
                  <p:embed/>
                </p:oleObj>
              </mc:Choice>
              <mc:Fallback>
                <p:oleObj name="VISIO" r:id="rId8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678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Group 191"/>
          <p:cNvGraphicFramePr>
            <a:graphicFrameLocks/>
          </p:cNvGraphicFramePr>
          <p:nvPr>
            <p:custDataLst>
              <p:tags r:id="rId5"/>
            </p:custDataLst>
          </p:nvPr>
        </p:nvGraphicFramePr>
        <p:xfrm>
          <a:off x="7407797" y="4236720"/>
          <a:ext cx="2955403" cy="215927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85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Estado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Codificação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C51462D-A4D2-9C4F-A716-4A177ED9827A}"/>
              </a:ext>
            </a:extLst>
          </p:cNvPr>
          <p:cNvSpPr/>
          <p:nvPr/>
        </p:nvSpPr>
        <p:spPr>
          <a:xfrm>
            <a:off x="2050211" y="5223302"/>
            <a:ext cx="5556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S’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?</a:t>
            </a:r>
          </a:p>
        </p:txBody>
      </p:sp>
    </p:spTree>
    <p:extLst>
      <p:ext uri="{BB962C8B-B14F-4D97-AF65-F5344CB8AC3E}">
        <p14:creationId xmlns:p14="http://schemas.microsoft.com/office/powerpoint/2010/main" val="2988730235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152400"/>
            <a:ext cx="11480800" cy="762000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FSM: </a:t>
            </a:r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Transição</a:t>
            </a:r>
            <a:r>
              <a:rPr lang="en-US" dirty="0"/>
              <a:t> de </a:t>
            </a:r>
            <a:r>
              <a:rPr lang="en-US" dirty="0" err="1"/>
              <a:t>Estados</a:t>
            </a:r>
            <a:endParaRPr lang="en-US" dirty="0"/>
          </a:p>
        </p:txBody>
      </p:sp>
      <p:graphicFrame>
        <p:nvGraphicFramePr>
          <p:cNvPr id="6" name="Group 236"/>
          <p:cNvGraphicFramePr>
            <a:graphicFrameLocks noGrp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29463998"/>
              </p:ext>
            </p:extLst>
          </p:nvPr>
        </p:nvGraphicFramePr>
        <p:xfrm>
          <a:off x="5486401" y="990600"/>
          <a:ext cx="5208607" cy="31699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76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8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3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Estado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Vig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.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Entradas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Prox. Estado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2163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4"/>
            </p:custDataLst>
          </p:nvPr>
        </p:nvGraphicFramePr>
        <p:xfrm>
          <a:off x="1622678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001299" imgH="1993667" progId="Visio.Drawing.6">
                  <p:embed/>
                </p:oleObj>
              </mc:Choice>
              <mc:Fallback>
                <p:oleObj name="VISIO" r:id="rId8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678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Group 191"/>
          <p:cNvGraphicFramePr>
            <a:graphicFrameLocks/>
          </p:cNvGraphicFramePr>
          <p:nvPr>
            <p:custDataLst>
              <p:tags r:id="rId5"/>
            </p:custDataLst>
          </p:nvPr>
        </p:nvGraphicFramePr>
        <p:xfrm>
          <a:off x="7407797" y="4236720"/>
          <a:ext cx="2955403" cy="215927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85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Estado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Codificação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EA4B41B-0014-DE43-ACEB-9147D76345AA}"/>
              </a:ext>
            </a:extLst>
          </p:cNvPr>
          <p:cNvSpPr/>
          <p:nvPr/>
        </p:nvSpPr>
        <p:spPr>
          <a:xfrm>
            <a:off x="2050211" y="5216704"/>
            <a:ext cx="5556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S’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(S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) + (S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T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B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) + (S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T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B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D6E808-B861-2547-910A-A31C87C8DD0D}"/>
              </a:ext>
            </a:extLst>
          </p:cNvPr>
          <p:cNvCxnSpPr/>
          <p:nvPr/>
        </p:nvCxnSpPr>
        <p:spPr bwMode="auto">
          <a:xfrm>
            <a:off x="4587240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6B2651-53CC-AB48-B387-BFD04FCDCD63}"/>
              </a:ext>
            </a:extLst>
          </p:cNvPr>
          <p:cNvCxnSpPr/>
          <p:nvPr/>
        </p:nvCxnSpPr>
        <p:spPr bwMode="auto">
          <a:xfrm>
            <a:off x="5105400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630018-1C65-EF45-A5BD-222A92F28732}"/>
              </a:ext>
            </a:extLst>
          </p:cNvPr>
          <p:cNvCxnSpPr/>
          <p:nvPr/>
        </p:nvCxnSpPr>
        <p:spPr bwMode="auto">
          <a:xfrm>
            <a:off x="6400800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C31107-7A8F-F544-9552-049313C5AB81}"/>
              </a:ext>
            </a:extLst>
          </p:cNvPr>
          <p:cNvCxnSpPr/>
          <p:nvPr/>
        </p:nvCxnSpPr>
        <p:spPr bwMode="auto">
          <a:xfrm>
            <a:off x="2888566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6370903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152400"/>
            <a:ext cx="11480800" cy="758969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FSM: </a:t>
            </a:r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Transição</a:t>
            </a:r>
            <a:r>
              <a:rPr lang="en-US" dirty="0"/>
              <a:t> de </a:t>
            </a:r>
            <a:r>
              <a:rPr lang="en-US" dirty="0" err="1"/>
              <a:t>Estados</a:t>
            </a:r>
            <a:endParaRPr lang="en-US" dirty="0"/>
          </a:p>
        </p:txBody>
      </p:sp>
      <p:graphicFrame>
        <p:nvGraphicFramePr>
          <p:cNvPr id="6" name="Group 236"/>
          <p:cNvGraphicFramePr>
            <a:graphicFrameLocks noGrp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152766"/>
              </p:ext>
            </p:extLst>
          </p:nvPr>
        </p:nvGraphicFramePr>
        <p:xfrm>
          <a:off x="5486401" y="990600"/>
          <a:ext cx="5208607" cy="31699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76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8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3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Estado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Vig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.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Entradas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Prox. Estado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2163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4"/>
            </p:custDataLst>
          </p:nvPr>
        </p:nvGraphicFramePr>
        <p:xfrm>
          <a:off x="1622678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001299" imgH="1993667" progId="Visio.Drawing.6">
                  <p:embed/>
                </p:oleObj>
              </mc:Choice>
              <mc:Fallback>
                <p:oleObj name="VISIO" r:id="rId8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678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Group 191"/>
          <p:cNvGraphicFramePr>
            <a:graphicFrameLocks/>
          </p:cNvGraphicFramePr>
          <p:nvPr>
            <p:custDataLst>
              <p:tags r:id="rId5"/>
            </p:custDataLst>
          </p:nvPr>
        </p:nvGraphicFramePr>
        <p:xfrm>
          <a:off x="7407797" y="4236720"/>
          <a:ext cx="2955403" cy="215927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85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Estado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Codificação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6621908-11EF-314F-9822-4021FBC1914E}"/>
              </a:ext>
            </a:extLst>
          </p:cNvPr>
          <p:cNvSpPr/>
          <p:nvPr/>
        </p:nvSpPr>
        <p:spPr>
          <a:xfrm>
            <a:off x="2050211" y="5223302"/>
            <a:ext cx="5556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S’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(S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) + (S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T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B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) + (S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T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B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)</a:t>
            </a:r>
          </a:p>
          <a:p>
            <a:pPr>
              <a:defRPr/>
            </a:pPr>
            <a:endParaRPr lang="en-US" sz="240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S’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?</a:t>
            </a:r>
            <a:endParaRPr lang="de-CH" sz="240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C7E47C-26D0-0848-B159-72A1261383B8}"/>
              </a:ext>
            </a:extLst>
          </p:cNvPr>
          <p:cNvCxnSpPr/>
          <p:nvPr/>
        </p:nvCxnSpPr>
        <p:spPr bwMode="auto">
          <a:xfrm>
            <a:off x="4587240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50D971-6282-CA48-B7CE-BCB4EFF7F7A2}"/>
              </a:ext>
            </a:extLst>
          </p:cNvPr>
          <p:cNvCxnSpPr/>
          <p:nvPr/>
        </p:nvCxnSpPr>
        <p:spPr bwMode="auto">
          <a:xfrm>
            <a:off x="6400800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CD0BE9-A8E7-1144-987C-2A89550663C2}"/>
              </a:ext>
            </a:extLst>
          </p:cNvPr>
          <p:cNvCxnSpPr/>
          <p:nvPr/>
        </p:nvCxnSpPr>
        <p:spPr bwMode="auto">
          <a:xfrm>
            <a:off x="2888566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98095490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152400"/>
            <a:ext cx="11480800" cy="739169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FSM: </a:t>
            </a:r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Transição</a:t>
            </a:r>
            <a:r>
              <a:rPr lang="en-US" dirty="0"/>
              <a:t> de </a:t>
            </a:r>
            <a:r>
              <a:rPr lang="en-US" dirty="0" err="1"/>
              <a:t>Estados</a:t>
            </a:r>
            <a:endParaRPr lang="en-US" dirty="0"/>
          </a:p>
        </p:txBody>
      </p:sp>
      <p:graphicFrame>
        <p:nvGraphicFramePr>
          <p:cNvPr id="6" name="Group 236"/>
          <p:cNvGraphicFramePr>
            <a:graphicFrameLocks noGrp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5475788"/>
              </p:ext>
            </p:extLst>
          </p:nvPr>
        </p:nvGraphicFramePr>
        <p:xfrm>
          <a:off x="5486401" y="990600"/>
          <a:ext cx="5208607" cy="31699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76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8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3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Estado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Vig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.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Entradas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Prox. Estado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2163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4"/>
            </p:custDataLst>
          </p:nvPr>
        </p:nvGraphicFramePr>
        <p:xfrm>
          <a:off x="1622678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001299" imgH="1993667" progId="Visio.Drawing.6">
                  <p:embed/>
                </p:oleObj>
              </mc:Choice>
              <mc:Fallback>
                <p:oleObj name="VISIO" r:id="rId8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678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Group 191"/>
          <p:cNvGraphicFramePr>
            <a:graphicFrameLocks/>
          </p:cNvGraphicFramePr>
          <p:nvPr>
            <p:custDataLst>
              <p:tags r:id="rId5"/>
            </p:custDataLst>
          </p:nvPr>
        </p:nvGraphicFramePr>
        <p:xfrm>
          <a:off x="7407797" y="4236720"/>
          <a:ext cx="2955403" cy="215927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85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Estado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Codificação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4BE59353-06C7-E54A-BDAA-DD2ADD8B3F75}"/>
              </a:ext>
            </a:extLst>
          </p:cNvPr>
          <p:cNvSpPr/>
          <p:nvPr/>
        </p:nvSpPr>
        <p:spPr>
          <a:xfrm>
            <a:off x="2050211" y="5223302"/>
            <a:ext cx="5556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S’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(S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) + (S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T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B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) + (S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T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B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)</a:t>
            </a:r>
          </a:p>
          <a:p>
            <a:pPr>
              <a:defRPr/>
            </a:pPr>
            <a:endParaRPr lang="en-US" sz="240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S’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(S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T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) + (S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 T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B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)</a:t>
            </a:r>
            <a:endParaRPr lang="de-CH" sz="240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912194-F97A-AD4A-8541-47E3F5BE828E}"/>
              </a:ext>
            </a:extLst>
          </p:cNvPr>
          <p:cNvCxnSpPr/>
          <p:nvPr/>
        </p:nvCxnSpPr>
        <p:spPr bwMode="auto">
          <a:xfrm>
            <a:off x="4587240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CF73CC-85E6-8749-BD27-726B51784F93}"/>
              </a:ext>
            </a:extLst>
          </p:cNvPr>
          <p:cNvCxnSpPr/>
          <p:nvPr/>
        </p:nvCxnSpPr>
        <p:spPr bwMode="auto">
          <a:xfrm>
            <a:off x="5105400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B0E783-C385-3E49-9EEB-ED99C76D9141}"/>
              </a:ext>
            </a:extLst>
          </p:cNvPr>
          <p:cNvCxnSpPr/>
          <p:nvPr/>
        </p:nvCxnSpPr>
        <p:spPr bwMode="auto">
          <a:xfrm>
            <a:off x="6400800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A23199-B0E1-1843-93D8-CD0643A31EAD}"/>
              </a:ext>
            </a:extLst>
          </p:cNvPr>
          <p:cNvCxnSpPr/>
          <p:nvPr/>
        </p:nvCxnSpPr>
        <p:spPr bwMode="auto">
          <a:xfrm>
            <a:off x="2888566" y="5334000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6401AA-AA59-AE45-90A5-7E3DF005C30B}"/>
              </a:ext>
            </a:extLst>
          </p:cNvPr>
          <p:cNvCxnSpPr/>
          <p:nvPr/>
        </p:nvCxnSpPr>
        <p:spPr bwMode="auto">
          <a:xfrm>
            <a:off x="5135880" y="6058437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3ABE74-E8B6-6040-8C87-C8B7CF4DC8CE}"/>
              </a:ext>
            </a:extLst>
          </p:cNvPr>
          <p:cNvCxnSpPr/>
          <p:nvPr/>
        </p:nvCxnSpPr>
        <p:spPr bwMode="auto">
          <a:xfrm>
            <a:off x="2870916" y="6058437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5F9C58-AF8E-F048-A7D0-4D4717AA604D}"/>
              </a:ext>
            </a:extLst>
          </p:cNvPr>
          <p:cNvCxnSpPr/>
          <p:nvPr/>
        </p:nvCxnSpPr>
        <p:spPr bwMode="auto">
          <a:xfrm>
            <a:off x="3368040" y="6058437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D82EC8-40F8-7D49-855A-717F912CB02D}"/>
              </a:ext>
            </a:extLst>
          </p:cNvPr>
          <p:cNvCxnSpPr/>
          <p:nvPr/>
        </p:nvCxnSpPr>
        <p:spPr bwMode="auto">
          <a:xfrm>
            <a:off x="3810000" y="6058437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23A4165-69C2-434F-8D7C-921EA2D15845}"/>
              </a:ext>
            </a:extLst>
          </p:cNvPr>
          <p:cNvCxnSpPr/>
          <p:nvPr/>
        </p:nvCxnSpPr>
        <p:spPr bwMode="auto">
          <a:xfrm>
            <a:off x="5654040" y="6058437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07386908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152400"/>
            <a:ext cx="11480800" cy="758969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FSM: </a:t>
            </a:r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Transição</a:t>
            </a:r>
            <a:r>
              <a:rPr lang="en-US" dirty="0"/>
              <a:t> de </a:t>
            </a:r>
            <a:r>
              <a:rPr lang="en-US" dirty="0" err="1"/>
              <a:t>Estados</a:t>
            </a:r>
            <a:endParaRPr lang="en-US" dirty="0"/>
          </a:p>
        </p:txBody>
      </p:sp>
      <p:graphicFrame>
        <p:nvGraphicFramePr>
          <p:cNvPr id="6" name="Group 236"/>
          <p:cNvGraphicFramePr>
            <a:graphicFrameLocks noGrp="1"/>
          </p:cNvGraphicFramePr>
          <p:nvPr>
            <p:ph idx="1"/>
            <p:custDataLst>
              <p:tags r:id="rId2"/>
            </p:custDataLst>
          </p:nvPr>
        </p:nvGraphicFramePr>
        <p:xfrm>
          <a:off x="5486401" y="990600"/>
          <a:ext cx="5208607" cy="31699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76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8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3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Estado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Vig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.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Entradas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Prox. Estado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T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S’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2163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3200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custDataLst>
              <p:tags r:id="rId4"/>
            </p:custDataLst>
          </p:nvPr>
        </p:nvGraphicFramePr>
        <p:xfrm>
          <a:off x="1622678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001299" imgH="1993667" progId="Visio.Drawing.6">
                  <p:embed/>
                </p:oleObj>
              </mc:Choice>
              <mc:Fallback>
                <p:oleObj name="VISIO" r:id="rId8" imgW="2001299" imgH="1993667" progId="Visio.Drawing.6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678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Group 191"/>
          <p:cNvGraphicFramePr>
            <a:graphicFrameLocks/>
          </p:cNvGraphicFramePr>
          <p:nvPr>
            <p:custDataLst>
              <p:tags r:id="rId5"/>
            </p:custDataLst>
          </p:nvPr>
        </p:nvGraphicFramePr>
        <p:xfrm>
          <a:off x="7407797" y="4236720"/>
          <a:ext cx="2955403" cy="215927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85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Estado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Codificação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C6E4FD66-C38C-0A44-BC7F-F55F03438F2C}"/>
              </a:ext>
            </a:extLst>
          </p:cNvPr>
          <p:cNvSpPr/>
          <p:nvPr/>
        </p:nvSpPr>
        <p:spPr>
          <a:xfrm>
            <a:off x="2050211" y="5223302"/>
            <a:ext cx="5556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S’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xor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         </a:t>
            </a:r>
            <a:r>
              <a:rPr lang="en-US" sz="2000" b="1" dirty="0">
                <a:solidFill>
                  <a:srgbClr val="35742A"/>
                </a:solidFill>
                <a:latin typeface="Tahoma"/>
                <a:ea typeface="Cambria" charset="0"/>
                <a:cs typeface="Cambria" charset="0"/>
              </a:rPr>
              <a:t>(</a:t>
            </a:r>
            <a:r>
              <a:rPr lang="en-US" sz="2000" b="1" dirty="0" err="1">
                <a:solidFill>
                  <a:srgbClr val="35742A"/>
                </a:solidFill>
                <a:latin typeface="Tahoma"/>
                <a:ea typeface="Cambria" charset="0"/>
                <a:cs typeface="Cambria" charset="0"/>
              </a:rPr>
              <a:t>Simplificado</a:t>
            </a:r>
            <a:r>
              <a:rPr lang="en-US" sz="2000" b="1" dirty="0">
                <a:solidFill>
                  <a:srgbClr val="35742A"/>
                </a:solidFill>
                <a:latin typeface="Tahoma"/>
                <a:ea typeface="Cambria" charset="0"/>
                <a:cs typeface="Cambria" charset="0"/>
              </a:rPr>
              <a:t>)</a:t>
            </a:r>
          </a:p>
          <a:p>
            <a:pPr>
              <a:defRPr/>
            </a:pPr>
            <a:endParaRPr lang="en-US" sz="240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S’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(S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T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) + (S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 T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B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)</a:t>
            </a:r>
            <a:endParaRPr lang="de-CH" sz="240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F2EAE8-7F8C-294D-8E76-9F1EA5AE44B5}"/>
              </a:ext>
            </a:extLst>
          </p:cNvPr>
          <p:cNvCxnSpPr/>
          <p:nvPr/>
        </p:nvCxnSpPr>
        <p:spPr bwMode="auto">
          <a:xfrm>
            <a:off x="5135880" y="6058437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D7BD4BD-B437-024E-B91E-47937C35B025}"/>
              </a:ext>
            </a:extLst>
          </p:cNvPr>
          <p:cNvCxnSpPr/>
          <p:nvPr/>
        </p:nvCxnSpPr>
        <p:spPr bwMode="auto">
          <a:xfrm>
            <a:off x="5654040" y="6058437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523436-50B9-CA40-81B0-68F813758C01}"/>
              </a:ext>
            </a:extLst>
          </p:cNvPr>
          <p:cNvCxnSpPr/>
          <p:nvPr/>
        </p:nvCxnSpPr>
        <p:spPr bwMode="auto">
          <a:xfrm>
            <a:off x="2870916" y="6058437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0F2529E-E0F1-0C45-BA01-029DC2607A46}"/>
              </a:ext>
            </a:extLst>
          </p:cNvPr>
          <p:cNvCxnSpPr/>
          <p:nvPr/>
        </p:nvCxnSpPr>
        <p:spPr bwMode="auto">
          <a:xfrm>
            <a:off x="3368040" y="6058437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EAB2B98-01DB-604C-8DFE-F6A777C1BC44}"/>
              </a:ext>
            </a:extLst>
          </p:cNvPr>
          <p:cNvCxnSpPr/>
          <p:nvPr/>
        </p:nvCxnSpPr>
        <p:spPr bwMode="auto">
          <a:xfrm>
            <a:off x="3810000" y="6058437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24042504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07571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FSM: </a:t>
            </a:r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Saída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1"/>
            </p:custDataLst>
          </p:nvPr>
        </p:nvGraphicFramePr>
        <p:xfrm>
          <a:off x="1622678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001299" imgH="1993667" progId="Visio.Drawing.6">
                  <p:embed/>
                </p:oleObj>
              </mc:Choice>
              <mc:Fallback>
                <p:oleObj name="VISIO" r:id="rId4" imgW="2001299" imgH="1993667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678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236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0731334"/>
              </p:ext>
            </p:extLst>
          </p:nvPr>
        </p:nvGraphicFramePr>
        <p:xfrm>
          <a:off x="5486401" y="990600"/>
          <a:ext cx="4876799" cy="23774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28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8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Estado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Vig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.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Saídas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kern="1200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kern="1200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green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yellow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green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yellow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B67596F-2BA8-2B4E-AA70-27D70C04F1EA}"/>
              </a:ext>
            </a:extLst>
          </p:cNvPr>
          <p:cNvSpPr txBox="1"/>
          <p:nvPr/>
        </p:nvSpPr>
        <p:spPr>
          <a:xfrm>
            <a:off x="5486401" y="4062680"/>
            <a:ext cx="62810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000" dirty="0">
                <a:latin typeface="+mn-lt"/>
                <a:ea typeface="ＭＳ Ｐゴシック" charset="0"/>
              </a:rPr>
              <a:t>A tabela de saída indica como cada saída deve responder a cada estado. Ela é extraída diretamente do diagrama de transições.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000" dirty="0"/>
              <a:t>Para finalizar, precisamos criar uma </a:t>
            </a:r>
            <a:r>
              <a:rPr lang="pt-BR" sz="2000" b="1" dirty="0"/>
              <a:t>codificação para as saídas</a:t>
            </a:r>
            <a:r>
              <a:rPr lang="pt-BR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2369084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50366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FSM: </a:t>
            </a:r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Saída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1"/>
            </p:custDataLst>
          </p:nvPr>
        </p:nvGraphicFramePr>
        <p:xfrm>
          <a:off x="1622678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001299" imgH="1993667" progId="Visio.Drawing.6">
                  <p:embed/>
                </p:oleObj>
              </mc:Choice>
              <mc:Fallback>
                <p:oleObj name="VISIO" r:id="rId5" imgW="2001299" imgH="1993667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678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Group 19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0927750"/>
              </p:ext>
            </p:extLst>
          </p:nvPr>
        </p:nvGraphicFramePr>
        <p:xfrm>
          <a:off x="7848600" y="4236720"/>
          <a:ext cx="2514600" cy="171851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Saída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Código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green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yellow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Group 236">
            <a:extLst>
              <a:ext uri="{FF2B5EF4-FFF2-40B4-BE49-F238E27FC236}">
                <a16:creationId xmlns:a16="http://schemas.microsoft.com/office/drawing/2014/main" id="{ECCF63D6-7D0F-2644-841A-EC52881CCC23}"/>
              </a:ext>
            </a:extLst>
          </p:cNvPr>
          <p:cNvGraphicFramePr>
            <a:graphicFrameLocks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268802837"/>
              </p:ext>
            </p:extLst>
          </p:nvPr>
        </p:nvGraphicFramePr>
        <p:xfrm>
          <a:off x="5488324" y="990600"/>
          <a:ext cx="4876799" cy="23774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28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8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Estado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Vig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.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Saídas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kern="1200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kern="1200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green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yellow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green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yellow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75536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22614"/>
          </a:xfrm>
        </p:spPr>
        <p:txBody>
          <a:bodyPr/>
          <a:lstStyle/>
          <a:p>
            <a:r>
              <a:rPr lang="pt-BR" dirty="0">
                <a:ea typeface="Brush Script MT" panose="03060802040406070304" pitchFamily="66" charset="-122"/>
                <a:cs typeface="Brush Script MT" panose="03060802040406070304" pitchFamily="66" charset="-122"/>
              </a:rPr>
              <a:t>Mais Detalhes Sobre Circuitos Sequenciais Síncronos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997528"/>
            <a:ext cx="11480799" cy="5320721"/>
          </a:xfrm>
        </p:spPr>
        <p:txBody>
          <a:bodyPr/>
          <a:lstStyle/>
          <a:p>
            <a:r>
              <a:rPr lang="pt-BR" dirty="0"/>
              <a:t>Nos circuitos sequenciais </a:t>
            </a:r>
            <a:r>
              <a:rPr lang="pt-BR" b="1" dirty="0">
                <a:solidFill>
                  <a:srgbClr val="C00000"/>
                </a:solidFill>
              </a:rPr>
              <a:t>síncronos</a:t>
            </a:r>
            <a:r>
              <a:rPr lang="pt-BR" dirty="0"/>
              <a:t>, os pulsos de </a:t>
            </a:r>
            <a:r>
              <a:rPr lang="pt-BR" dirty="0" err="1"/>
              <a:t>clock</a:t>
            </a:r>
            <a:r>
              <a:rPr lang="pt-BR" dirty="0"/>
              <a:t> determinam </a:t>
            </a:r>
            <a:r>
              <a:rPr lang="pt-BR" b="1" dirty="0">
                <a:solidFill>
                  <a:srgbClr val="C00000"/>
                </a:solidFill>
              </a:rPr>
              <a:t>quando</a:t>
            </a:r>
            <a:r>
              <a:rPr lang="pt-BR" dirty="0"/>
              <a:t> a atividade computacional ocorrerá dentro do circuito, bem como quando ocorrem as transições de estado (os valores armazenados mudam).</a:t>
            </a:r>
          </a:p>
          <a:p>
            <a:endParaRPr lang="pt-BR" dirty="0"/>
          </a:p>
          <a:p>
            <a:r>
              <a:rPr lang="pt-BR" dirty="0"/>
              <a:t>O projeto de circuitos síncronos é viável porque eles raramente manifestam problemas de instabilidade pois sua temporização é dividida em etapas discretas independentes, cada uma das quais podendo ser considerada separadamente.</a:t>
            </a:r>
          </a:p>
          <a:p>
            <a:endParaRPr lang="pt-BR" dirty="0"/>
          </a:p>
          <a:p>
            <a:r>
              <a:rPr lang="pt-BR" dirty="0"/>
              <a:t>A seguir detalharemos os principais elementos de armazenamento utilizados na construção de </a:t>
            </a:r>
            <a:r>
              <a:rPr lang="pt-BR" b="1" dirty="0">
                <a:solidFill>
                  <a:srgbClr val="C00000"/>
                </a:solidFill>
              </a:rPr>
              <a:t>circuitos sequenciais síncronos</a:t>
            </a:r>
            <a:r>
              <a:rPr lang="pt-BR" dirty="0"/>
              <a:t>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7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89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50366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FSM: </a:t>
            </a:r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Saída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1"/>
            </p:custDataLst>
          </p:nvPr>
        </p:nvGraphicFramePr>
        <p:xfrm>
          <a:off x="1622678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001299" imgH="1993667" progId="Visio.Drawing.6">
                  <p:embed/>
                </p:oleObj>
              </mc:Choice>
              <mc:Fallback>
                <p:oleObj name="VISIO" r:id="rId5" imgW="2001299" imgH="1993667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678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236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89478671"/>
              </p:ext>
            </p:extLst>
          </p:nvPr>
        </p:nvGraphicFramePr>
        <p:xfrm>
          <a:off x="5486400" y="990600"/>
          <a:ext cx="4876800" cy="23774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28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3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4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Estado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Vig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.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Saídas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kern="1200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kern="1200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A1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B1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B0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Group 191"/>
          <p:cNvGraphicFramePr>
            <a:graphicFrameLocks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213401324"/>
              </p:ext>
            </p:extLst>
          </p:nvPr>
        </p:nvGraphicFramePr>
        <p:xfrm>
          <a:off x="7848600" y="4236720"/>
          <a:ext cx="2514600" cy="171851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Saída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Código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green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yellow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09800" y="4876801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L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A1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486402" y="2569319"/>
            <a:ext cx="4876799" cy="808870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436399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50366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FSM: </a:t>
            </a:r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Saída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1"/>
            </p:custDataLst>
          </p:nvPr>
        </p:nvGraphicFramePr>
        <p:xfrm>
          <a:off x="1622678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001299" imgH="1993667" progId="Visio.Drawing.6">
                  <p:embed/>
                </p:oleObj>
              </mc:Choice>
              <mc:Fallback>
                <p:oleObj name="VISIO" r:id="rId5" imgW="2001299" imgH="1993667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678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236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55903371"/>
              </p:ext>
            </p:extLst>
          </p:nvPr>
        </p:nvGraphicFramePr>
        <p:xfrm>
          <a:off x="5486400" y="990600"/>
          <a:ext cx="4876800" cy="23774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28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3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4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Estado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Vig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.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Saídas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A1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B1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B0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Group 191"/>
          <p:cNvGraphicFramePr>
            <a:graphicFrameLocks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78102290"/>
              </p:ext>
            </p:extLst>
          </p:nvPr>
        </p:nvGraphicFramePr>
        <p:xfrm>
          <a:off x="7848600" y="4236720"/>
          <a:ext cx="2514600" cy="171851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Saída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Código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green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yellow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09800" y="4876801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L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A1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L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A0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971800" y="5334000"/>
            <a:ext cx="30480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" name="Rectangle 10"/>
          <p:cNvSpPr/>
          <p:nvPr/>
        </p:nvSpPr>
        <p:spPr bwMode="auto">
          <a:xfrm>
            <a:off x="5486400" y="2167467"/>
            <a:ext cx="4876799" cy="423334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19240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50366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FSM: </a:t>
            </a:r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Saída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1"/>
            </p:custDataLst>
          </p:nvPr>
        </p:nvGraphicFramePr>
        <p:xfrm>
          <a:off x="1622678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001299" imgH="1993667" progId="Visio.Drawing.6">
                  <p:embed/>
                </p:oleObj>
              </mc:Choice>
              <mc:Fallback>
                <p:oleObj name="VISIO" r:id="rId5" imgW="2001299" imgH="1993667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678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236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1189040"/>
              </p:ext>
            </p:extLst>
          </p:nvPr>
        </p:nvGraphicFramePr>
        <p:xfrm>
          <a:off x="5486400" y="990600"/>
          <a:ext cx="4876800" cy="23774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28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3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4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Estado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Vig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.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Saídas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A1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B1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B0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Group 191"/>
          <p:cNvGraphicFramePr>
            <a:graphicFrameLocks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83761716"/>
              </p:ext>
            </p:extLst>
          </p:nvPr>
        </p:nvGraphicFramePr>
        <p:xfrm>
          <a:off x="7848600" y="4236720"/>
          <a:ext cx="2514600" cy="171851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Saída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Código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green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yellow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09800" y="4876801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L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A1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L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A0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L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B1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2971800" y="5334000"/>
            <a:ext cx="30480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2971800" y="5715000"/>
            <a:ext cx="30480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5486400" y="1781931"/>
            <a:ext cx="4876799" cy="808870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66181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50366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FSM: </a:t>
            </a:r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Saída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custDataLst>
              <p:tags r:id="rId1"/>
            </p:custDataLst>
          </p:nvPr>
        </p:nvGraphicFramePr>
        <p:xfrm>
          <a:off x="1622678" y="939008"/>
          <a:ext cx="3799883" cy="378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001299" imgH="1993667" progId="Visio.Drawing.6">
                  <p:embed/>
                </p:oleObj>
              </mc:Choice>
              <mc:Fallback>
                <p:oleObj name="VISIO" r:id="rId5" imgW="2001299" imgH="1993667" progId="Visio.Drawing.6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678" y="939008"/>
                        <a:ext cx="3799883" cy="3785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236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31732982"/>
              </p:ext>
            </p:extLst>
          </p:nvPr>
        </p:nvGraphicFramePr>
        <p:xfrm>
          <a:off x="5486400" y="990600"/>
          <a:ext cx="4876800" cy="23774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28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3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4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Estado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Vig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.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Saídas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A1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A0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B1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L</a:t>
                      </a:r>
                      <a:r>
                        <a:rPr kumimoji="0" lang="en-US" sz="200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B0</a:t>
                      </a:r>
                      <a:endParaRPr kumimoji="0" lang="en-US" sz="20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</a:t>
                      </a: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Group 191"/>
          <p:cNvGraphicFramePr>
            <a:graphicFrameLocks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0102315"/>
              </p:ext>
            </p:extLst>
          </p:nvPr>
        </p:nvGraphicFramePr>
        <p:xfrm>
          <a:off x="7848600" y="4236720"/>
          <a:ext cx="2514600" cy="171851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Saída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Código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green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yellow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01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red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Cambria" charset="0"/>
                          <a:ea typeface="Cambria" charset="0"/>
                          <a:cs typeface="Cambria" charset="0"/>
                        </a:rPr>
                        <a:t>10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charset="0"/>
                        <a:ea typeface="Cambria" charset="0"/>
                        <a:cs typeface="Cambria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09800" y="4876800"/>
            <a:ext cx="228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L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A1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L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A0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L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B1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L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B0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endParaRPr lang="de-CH" sz="2400" baseline="-2500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971800" y="5334000"/>
            <a:ext cx="30480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2971800" y="5715000"/>
            <a:ext cx="30480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2" name="Rectangle 11"/>
          <p:cNvSpPr/>
          <p:nvPr/>
        </p:nvSpPr>
        <p:spPr bwMode="auto">
          <a:xfrm>
            <a:off x="5486401" y="2971800"/>
            <a:ext cx="4876799" cy="392490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646790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FSM: Esquemático da Implementação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E3FCFE49-F7D8-9F40-A47B-CD8F660E719E}" type="slidenum">
              <a:rPr lang="pt-BR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74</a:t>
            </a:fld>
            <a:endParaRPr lang="pt-BR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5BD36-E504-2243-A8E7-1212979EBB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47"/>
          <a:stretch/>
        </p:blipFill>
        <p:spPr>
          <a:xfrm>
            <a:off x="1936750" y="1503704"/>
            <a:ext cx="8318500" cy="17341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989BE1-DA6D-EF45-95B7-4C30F2B4BE35}"/>
              </a:ext>
            </a:extLst>
          </p:cNvPr>
          <p:cNvSpPr/>
          <p:nvPr/>
        </p:nvSpPr>
        <p:spPr bwMode="auto">
          <a:xfrm>
            <a:off x="3715656" y="2041283"/>
            <a:ext cx="907360" cy="8333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Lógica </a:t>
            </a:r>
            <a:r>
              <a:rPr lang="pt-BR" sz="1400" dirty="0" err="1"/>
              <a:t>p</a:t>
            </a:r>
            <a:r>
              <a:rPr lang="pt-BR" sz="1400" dirty="0"/>
              <a:t>/</a:t>
            </a: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próximo Estado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C542CA-DF79-9549-AC19-117ABA926894}"/>
              </a:ext>
            </a:extLst>
          </p:cNvPr>
          <p:cNvSpPr/>
          <p:nvPr/>
        </p:nvSpPr>
        <p:spPr bwMode="auto">
          <a:xfrm>
            <a:off x="7721599" y="2036313"/>
            <a:ext cx="907360" cy="8333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Lógica </a:t>
            </a:r>
            <a:r>
              <a:rPr lang="pt-BR" sz="1400" dirty="0" err="1"/>
              <a:t>p</a:t>
            </a:r>
            <a:r>
              <a:rPr lang="pt-BR" sz="1400" dirty="0"/>
              <a:t>/</a:t>
            </a: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lang="pt-BR" sz="1400" dirty="0"/>
              <a:t>Saída</a:t>
            </a:r>
            <a:endParaRPr kumimoji="0" 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2557C0-1596-EC40-85C4-99ACE3C7C6FC}"/>
              </a:ext>
            </a:extLst>
          </p:cNvPr>
          <p:cNvSpPr txBox="1"/>
          <p:nvPr/>
        </p:nvSpPr>
        <p:spPr>
          <a:xfrm>
            <a:off x="9176658" y="2257449"/>
            <a:ext cx="9900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saídas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38B58-FB0A-C14D-AC25-A1AEDDEC809A}"/>
              </a:ext>
            </a:extLst>
          </p:cNvPr>
          <p:cNvSpPr txBox="1"/>
          <p:nvPr/>
        </p:nvSpPr>
        <p:spPr>
          <a:xfrm>
            <a:off x="1841500" y="2148684"/>
            <a:ext cx="1105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entradas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ECA077-4114-6147-8C74-0D12BB4B1297}"/>
              </a:ext>
            </a:extLst>
          </p:cNvPr>
          <p:cNvSpPr/>
          <p:nvPr/>
        </p:nvSpPr>
        <p:spPr bwMode="auto">
          <a:xfrm>
            <a:off x="6794606" y="2189640"/>
            <a:ext cx="653143" cy="219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estado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E4A282-82F4-4B45-B101-8A5F71E5EA30}"/>
              </a:ext>
            </a:extLst>
          </p:cNvPr>
          <p:cNvSpPr/>
          <p:nvPr/>
        </p:nvSpPr>
        <p:spPr bwMode="auto">
          <a:xfrm>
            <a:off x="5100625" y="1948544"/>
            <a:ext cx="762000" cy="4478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próximo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estado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D2B400-6DAC-6748-8149-4F99F4EF7159}"/>
              </a:ext>
            </a:extLst>
          </p:cNvPr>
          <p:cNvSpPr/>
          <p:nvPr/>
        </p:nvSpPr>
        <p:spPr>
          <a:xfrm>
            <a:off x="472756" y="4153967"/>
            <a:ext cx="430910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S’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XOR S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         </a:t>
            </a:r>
            <a:r>
              <a:rPr lang="pt-BR" sz="2000" b="1" dirty="0">
                <a:solidFill>
                  <a:srgbClr val="35742A"/>
                </a:solidFill>
                <a:latin typeface="Tahoma"/>
                <a:ea typeface="Cambria" charset="0"/>
                <a:cs typeface="Cambria" charset="0"/>
              </a:rPr>
              <a:t>(Simplificado)</a:t>
            </a:r>
          </a:p>
          <a:p>
            <a:pPr>
              <a:defRPr/>
            </a:pPr>
            <a:endParaRPr lang="pt-BR" sz="240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defRPr/>
            </a:pP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S’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(S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T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A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) + (S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 T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B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7656F0-46FA-DC48-A8EA-64CE86EC7909}"/>
              </a:ext>
            </a:extLst>
          </p:cNvPr>
          <p:cNvSpPr txBox="1"/>
          <p:nvPr/>
        </p:nvSpPr>
        <p:spPr>
          <a:xfrm>
            <a:off x="8567137" y="3991620"/>
            <a:ext cx="177727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L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A1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</a:p>
          <a:p>
            <a:pPr>
              <a:defRPr/>
            </a:pP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L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A0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</a:p>
          <a:p>
            <a:pPr>
              <a:defRPr/>
            </a:pP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L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B1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</a:p>
          <a:p>
            <a:pPr>
              <a:defRPr/>
            </a:pP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L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B0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5086DE-9A4B-FD47-A277-99723615E358}"/>
              </a:ext>
            </a:extLst>
          </p:cNvPr>
          <p:cNvCxnSpPr>
            <a:cxnSpLocks/>
            <a:endCxn id="15" idx="0"/>
          </p:cNvCxnSpPr>
          <p:nvPr/>
        </p:nvCxnSpPr>
        <p:spPr bwMode="auto">
          <a:xfrm flipH="1">
            <a:off x="2627309" y="2953638"/>
            <a:ext cx="1060278" cy="1200329"/>
          </a:xfrm>
          <a:prstGeom prst="line">
            <a:avLst/>
          </a:prstGeom>
          <a:solidFill>
            <a:srgbClr val="C0C0C0"/>
          </a:solidFill>
          <a:ln w="2540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C7F20-9CA1-A647-92EC-2D493A0EBA58}"/>
              </a:ext>
            </a:extLst>
          </p:cNvPr>
          <p:cNvCxnSpPr>
            <a:cxnSpLocks/>
            <a:endCxn id="16" idx="0"/>
          </p:cNvCxnSpPr>
          <p:nvPr/>
        </p:nvCxnSpPr>
        <p:spPr bwMode="auto">
          <a:xfrm>
            <a:off x="8595001" y="2953638"/>
            <a:ext cx="860771" cy="1037982"/>
          </a:xfrm>
          <a:prstGeom prst="line">
            <a:avLst/>
          </a:prstGeom>
          <a:solidFill>
            <a:srgbClr val="C0C0C0"/>
          </a:solidFill>
          <a:ln w="2540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26DE6DF1-74E3-294E-B086-89E06A62648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61362378"/>
              </p:ext>
            </p:extLst>
          </p:nvPr>
        </p:nvGraphicFramePr>
        <p:xfrm>
          <a:off x="6096000" y="3620126"/>
          <a:ext cx="1519468" cy="2649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769378" imgH="1343359" progId="Visio.Drawing.6">
                  <p:embed/>
                </p:oleObj>
              </mc:Choice>
              <mc:Fallback>
                <p:oleObj name="VISIO" r:id="rId4" imgW="769378" imgH="1343359" progId="Visio.Drawing.6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3620126"/>
                        <a:ext cx="1519468" cy="2649974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chemeClr val="tx1"/>
                        </a:solidFill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0AA591-660C-1A42-9C32-66A0240E726B}"/>
              </a:ext>
            </a:extLst>
          </p:cNvPr>
          <p:cNvCxnSpPr>
            <a:cxnSpLocks/>
            <a:endCxn id="25" idx="0"/>
          </p:cNvCxnSpPr>
          <p:nvPr/>
        </p:nvCxnSpPr>
        <p:spPr bwMode="auto">
          <a:xfrm>
            <a:off x="6160903" y="2841252"/>
            <a:ext cx="694831" cy="778874"/>
          </a:xfrm>
          <a:prstGeom prst="line">
            <a:avLst/>
          </a:prstGeom>
          <a:solidFill>
            <a:srgbClr val="C0C0C0"/>
          </a:solidFill>
          <a:ln w="2540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29693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pt-BR" dirty="0"/>
              <a:t>Exemplo de FSM: </a:t>
            </a:r>
            <a:r>
              <a:rPr lang="pt-BR" dirty="0" err="1"/>
              <a:t>Impl</a:t>
            </a:r>
            <a:r>
              <a:rPr lang="pt-BR" dirty="0"/>
              <a:t>. da Lógica do Próximo Estado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E3FCFE49-F7D8-9F40-A47B-CD8F660E719E}" type="slidenum">
              <a:rPr lang="pt-BR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75</a:t>
            </a:fld>
            <a:endParaRPr lang="pt-BR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64471430"/>
              </p:ext>
            </p:extLst>
          </p:nvPr>
        </p:nvGraphicFramePr>
        <p:xfrm>
          <a:off x="1752601" y="838200"/>
          <a:ext cx="6030913" cy="398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462316" imgH="1628823" progId="Visio.Drawing.6">
                  <p:embed/>
                </p:oleObj>
              </mc:Choice>
              <mc:Fallback>
                <p:oleObj name="VISIO" r:id="rId4" imgW="2462316" imgH="1628823" progId="Visio.Drawing.6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1" y="838200"/>
                        <a:ext cx="6030913" cy="398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810000" y="5029201"/>
            <a:ext cx="5556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S’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xor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S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</a:p>
          <a:p>
            <a:pPr>
              <a:defRPr/>
            </a:pPr>
            <a:endParaRPr lang="pt-BR" sz="240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defRPr/>
            </a:pP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S’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(S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T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A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) + (S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 T</a:t>
            </a:r>
            <a:r>
              <a:rPr lang="pt-BR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B</a:t>
            </a:r>
            <a:r>
              <a:rPr lang="pt-BR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)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1752600" y="4827588"/>
            <a:ext cx="861060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6877191" y="5864844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7395351" y="5864844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4612227" y="5864844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5109351" y="5864844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5551311" y="5864844"/>
            <a:ext cx="21336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1666605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FSM: </a:t>
            </a:r>
            <a:r>
              <a:rPr lang="en-US" dirty="0" err="1"/>
              <a:t>Implementação</a:t>
            </a:r>
            <a:r>
              <a:rPr lang="en-US" dirty="0"/>
              <a:t> da </a:t>
            </a:r>
            <a:r>
              <a:rPr lang="en-US" dirty="0" err="1"/>
              <a:t>Lógica</a:t>
            </a:r>
            <a:r>
              <a:rPr lang="en-US" dirty="0"/>
              <a:t> de </a:t>
            </a:r>
            <a:r>
              <a:rPr lang="en-US" dirty="0" err="1"/>
              <a:t>Saída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E3FCFE49-F7D8-9F40-A47B-CD8F660E719E}" type="slidenum">
              <a:rPr lang="en-US" sz="180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76</a:t>
            </a:fld>
            <a:endParaRPr 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828800" y="838201"/>
          <a:ext cx="8458200" cy="393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500366" imgH="1628823" progId="Visio.Drawing.6">
                  <p:embed/>
                </p:oleObj>
              </mc:Choice>
              <mc:Fallback>
                <p:oleObj name="VISIO" r:id="rId4" imgW="3500366" imgH="1628823" progId="Visio.Drawing.6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838201"/>
                        <a:ext cx="8458200" cy="3935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 bwMode="auto">
          <a:xfrm>
            <a:off x="1752600" y="4827588"/>
            <a:ext cx="8610600" cy="0"/>
          </a:xfrm>
          <a:prstGeom prst="line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5334000" y="4881564"/>
            <a:ext cx="228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L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A1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L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A0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L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B1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L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B0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=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 ∙ S</a:t>
            </a:r>
            <a:r>
              <a:rPr lang="en-US" sz="2400" baseline="-25000" dirty="0">
                <a:solidFill>
                  <a:srgbClr val="000000"/>
                </a:solidFill>
                <a:latin typeface="Cambria" charset="0"/>
                <a:ea typeface="Cambria" charset="0"/>
                <a:cs typeface="Cambria" charset="0"/>
              </a:rPr>
              <a:t>0</a:t>
            </a:r>
            <a:endParaRPr lang="de-CH" sz="2400" baseline="-2500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6096000" y="5338764"/>
            <a:ext cx="30480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6096000" y="5719764"/>
            <a:ext cx="304800" cy="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45536753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152400"/>
            <a:ext cx="11480800" cy="774812"/>
          </a:xfrm>
        </p:spPr>
        <p:txBody>
          <a:bodyPr/>
          <a:lstStyle/>
          <a:p>
            <a:r>
              <a:rPr lang="en-US" dirty="0"/>
              <a:t>FSM: </a:t>
            </a:r>
            <a:r>
              <a:rPr lang="en-US" dirty="0" err="1"/>
              <a:t>Temporização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custDataLst>
              <p:tags r:id="rId2"/>
            </p:custDataLst>
          </p:nvPr>
        </p:nvGraphicFramePr>
        <p:xfrm>
          <a:off x="2359026" y="3200400"/>
          <a:ext cx="7167563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530670" imgH="2543223" progId="Visio.Drawing.6">
                  <p:embed/>
                </p:oleObj>
              </mc:Choice>
              <mc:Fallback>
                <p:oleObj name="VISIO" r:id="rId4" imgW="5530670" imgH="2543223" progId="Visio.Drawing.6">
                  <p:embed/>
                  <p:pic>
                    <p:nvPicPr>
                      <p:cNvPr id="5" name="Content Placeholder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026" y="3200400"/>
                        <a:ext cx="7167563" cy="329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E3FCFE49-F7D8-9F40-A47B-CD8F660E719E}" type="slidenum">
              <a:rPr lang="en-US" sz="180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77</a:t>
            </a:fld>
            <a:endParaRPr 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7574962" y="470250"/>
            <a:ext cx="838200" cy="838200"/>
          </a:xfrm>
          <a:prstGeom prst="ellipse">
            <a:avLst/>
          </a:prstGeom>
          <a:solidFill>
            <a:srgbClr val="F89BB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1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01247" y="552790"/>
            <a:ext cx="985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1200" b="1" dirty="0">
                <a:solidFill>
                  <a:srgbClr val="0070C0"/>
                </a:solidFill>
              </a:rPr>
              <a:t>S0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L</a:t>
            </a:r>
            <a:r>
              <a:rPr lang="en-US" sz="1200" baseline="-25000" dirty="0">
                <a:solidFill>
                  <a:srgbClr val="000000"/>
                </a:solidFill>
              </a:rPr>
              <a:t>A</a:t>
            </a:r>
            <a:r>
              <a:rPr lang="en-US" sz="1200" dirty="0">
                <a:solidFill>
                  <a:srgbClr val="000000"/>
                </a:solidFill>
              </a:rPr>
              <a:t>: green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L</a:t>
            </a:r>
            <a:r>
              <a:rPr lang="en-US" sz="1200" baseline="-25000" dirty="0">
                <a:solidFill>
                  <a:srgbClr val="000000"/>
                </a:solidFill>
              </a:rPr>
              <a:t>B</a:t>
            </a:r>
            <a:r>
              <a:rPr lang="en-US" sz="1200" dirty="0">
                <a:solidFill>
                  <a:srgbClr val="000000"/>
                </a:solidFill>
              </a:rPr>
              <a:t>: red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037155" y="468313"/>
            <a:ext cx="985630" cy="838200"/>
            <a:chOff x="4117285" y="1355035"/>
            <a:chExt cx="985630" cy="838200"/>
          </a:xfrm>
        </p:grpSpPr>
        <p:sp>
          <p:nvSpPr>
            <p:cNvPr id="9" name="Oval 8"/>
            <p:cNvSpPr/>
            <p:nvPr/>
          </p:nvSpPr>
          <p:spPr bwMode="auto">
            <a:xfrm>
              <a:off x="4191000" y="1355035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7285" y="1437574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S1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yellow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053177" y="2007252"/>
            <a:ext cx="985630" cy="838200"/>
            <a:chOff x="2974285" y="2136627"/>
            <a:chExt cx="985630" cy="838200"/>
          </a:xfrm>
        </p:grpSpPr>
        <p:sp>
          <p:nvSpPr>
            <p:cNvPr id="12" name="Oval 11"/>
            <p:cNvSpPr/>
            <p:nvPr/>
          </p:nvSpPr>
          <p:spPr bwMode="auto">
            <a:xfrm>
              <a:off x="3048000" y="2136627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74285" y="2219166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S2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green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96986" y="1992107"/>
            <a:ext cx="985630" cy="838200"/>
            <a:chOff x="1837084" y="1232452"/>
            <a:chExt cx="985630" cy="838200"/>
          </a:xfrm>
        </p:grpSpPr>
        <p:sp>
          <p:nvSpPr>
            <p:cNvPr id="15" name="Oval 14"/>
            <p:cNvSpPr/>
            <p:nvPr/>
          </p:nvSpPr>
          <p:spPr bwMode="auto">
            <a:xfrm>
              <a:off x="1910799" y="1232452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37084" y="1314991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S3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yellow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259136" y="370534"/>
            <a:ext cx="308055" cy="326119"/>
            <a:chOff x="1108058" y="1186459"/>
            <a:chExt cx="308055" cy="326119"/>
          </a:xfrm>
        </p:grpSpPr>
        <p:sp>
          <p:nvSpPr>
            <p:cNvPr id="18" name="Arc 17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25" idx="2"/>
            </p:cNvCxnSpPr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 rot="10800000">
            <a:off x="8982053" y="2639974"/>
            <a:ext cx="308055" cy="326119"/>
            <a:chOff x="1108058" y="1186459"/>
            <a:chExt cx="308055" cy="326119"/>
          </a:xfrm>
        </p:grpSpPr>
        <p:sp>
          <p:nvSpPr>
            <p:cNvPr id="21" name="Arc 20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Freeform 22"/>
          <p:cNvSpPr/>
          <p:nvPr/>
        </p:nvSpPr>
        <p:spPr bwMode="auto">
          <a:xfrm>
            <a:off x="8417786" y="748378"/>
            <a:ext cx="704999" cy="122914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Freeform 23"/>
          <p:cNvSpPr/>
          <p:nvPr/>
        </p:nvSpPr>
        <p:spPr bwMode="auto">
          <a:xfrm rot="5400000">
            <a:off x="9263970" y="1593797"/>
            <a:ext cx="72009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Freeform 24"/>
          <p:cNvSpPr/>
          <p:nvPr/>
        </p:nvSpPr>
        <p:spPr bwMode="auto">
          <a:xfrm rot="10959104">
            <a:off x="8388130" y="2439140"/>
            <a:ext cx="732587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Freeform 25"/>
          <p:cNvSpPr/>
          <p:nvPr/>
        </p:nvSpPr>
        <p:spPr bwMode="auto">
          <a:xfrm rot="16200000">
            <a:off x="7574298" y="1574272"/>
            <a:ext cx="69247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Freeform 26"/>
          <p:cNvSpPr/>
          <p:nvPr/>
        </p:nvSpPr>
        <p:spPr bwMode="auto">
          <a:xfrm rot="1804892">
            <a:off x="7303204" y="365068"/>
            <a:ext cx="536439" cy="50669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42377" y="309482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FF0000"/>
                </a:solidFill>
                <a:latin typeface="Tahoma"/>
              </a:rPr>
              <a:t>Reset</a:t>
            </a:r>
            <a:endParaRPr lang="en-US" i="1" dirty="0">
              <a:solidFill>
                <a:srgbClr val="FF0000"/>
              </a:solidFill>
              <a:latin typeface="Tahom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17785" y="214194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FF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FF0000"/>
                </a:solidFill>
                <a:latin typeface="Tahoma"/>
              </a:rPr>
              <a:t>A</a:t>
            </a:r>
            <a:endParaRPr lang="en-US" i="1" baseline="-25000" dirty="0">
              <a:solidFill>
                <a:srgbClr val="FF0000"/>
              </a:solidFill>
              <a:latin typeface="Tahom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87433" y="474029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A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85442" y="306488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>
                <a:solidFill>
                  <a:srgbClr val="000000"/>
                </a:solidFill>
                <a:latin typeface="Tahoma"/>
              </a:rPr>
              <a:t>__</a:t>
            </a:r>
            <a:endParaRPr lang="en-US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03886" y="2397812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>
                <a:solidFill>
                  <a:srgbClr val="000000"/>
                </a:solidFill>
                <a:latin typeface="Tahoma"/>
              </a:rPr>
              <a:t>__</a:t>
            </a:r>
            <a:endParaRPr lang="en-US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05825" y="2576006"/>
            <a:ext cx="359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B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15375" y="2787849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B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4038600" y="3200400"/>
            <a:ext cx="1130642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169242" y="2991116"/>
            <a:ext cx="774358" cy="34220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943600" y="3192943"/>
            <a:ext cx="90616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856874" y="3200400"/>
            <a:ext cx="704592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7568238" y="3205034"/>
            <a:ext cx="680557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8259366" y="3195867"/>
            <a:ext cx="846886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9106527" y="3211012"/>
            <a:ext cx="114134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643A49-F537-1843-AD82-D59B778E17E9}"/>
              </a:ext>
            </a:extLst>
          </p:cNvPr>
          <p:cNvSpPr txBox="1"/>
          <p:nvPr/>
        </p:nvSpPr>
        <p:spPr>
          <a:xfrm>
            <a:off x="304800" y="1064302"/>
            <a:ext cx="30529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>
                <a:solidFill>
                  <a:srgbClr val="00B050"/>
                </a:solidFill>
                <a:latin typeface="+mn-lt"/>
              </a:rPr>
              <a:t>Green</a:t>
            </a:r>
            <a:r>
              <a:rPr lang="pt-BR" sz="2400" dirty="0">
                <a:latin typeface="+mn-lt"/>
              </a:rPr>
              <a:t> = verde.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 err="1">
                <a:solidFill>
                  <a:srgbClr val="FF0000"/>
                </a:solidFill>
                <a:latin typeface="+mn-lt"/>
              </a:rPr>
              <a:t>Red</a:t>
            </a:r>
            <a:r>
              <a:rPr lang="pt-BR" sz="2400" dirty="0">
                <a:latin typeface="+mn-lt"/>
              </a:rPr>
              <a:t> = vermelho.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 err="1">
                <a:solidFill>
                  <a:srgbClr val="FFFF01"/>
                </a:solidFill>
                <a:latin typeface="+mn-lt"/>
              </a:rPr>
              <a:t>Yellow</a:t>
            </a:r>
            <a:r>
              <a:rPr lang="pt-BR" sz="2400" dirty="0">
                <a:latin typeface="+mn-lt"/>
              </a:rPr>
              <a:t> = amarelo.</a:t>
            </a:r>
          </a:p>
        </p:txBody>
      </p:sp>
    </p:spTree>
    <p:extLst>
      <p:ext uri="{BB962C8B-B14F-4D97-AF65-F5344CB8AC3E}">
        <p14:creationId xmlns:p14="http://schemas.microsoft.com/office/powerpoint/2010/main" val="455803471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FSM: </a:t>
            </a:r>
            <a:r>
              <a:rPr lang="en-US" dirty="0" err="1"/>
              <a:t>Diagrama</a:t>
            </a:r>
            <a:r>
              <a:rPr lang="en-US" dirty="0"/>
              <a:t> de Tempo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custDataLst>
              <p:tags r:id="rId2"/>
            </p:custDataLst>
          </p:nvPr>
        </p:nvGraphicFramePr>
        <p:xfrm>
          <a:off x="2359026" y="3200400"/>
          <a:ext cx="7167563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530670" imgH="2543223" progId="Visio.Drawing.6">
                  <p:embed/>
                </p:oleObj>
              </mc:Choice>
              <mc:Fallback>
                <p:oleObj name="VISIO" r:id="rId4" imgW="5530670" imgH="2543223" progId="Visio.Drawing.6">
                  <p:embed/>
                  <p:pic>
                    <p:nvPicPr>
                      <p:cNvPr id="5" name="Content Placeholder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026" y="3200400"/>
                        <a:ext cx="7167563" cy="329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E3FCFE49-F7D8-9F40-A47B-CD8F660E719E}" type="slidenum">
              <a:rPr lang="en-US" sz="180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78</a:t>
            </a:fld>
            <a:endParaRPr 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7574962" y="47025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1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01247" y="552790"/>
            <a:ext cx="985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1200" b="1" dirty="0">
                <a:solidFill>
                  <a:srgbClr val="0070C0"/>
                </a:solidFill>
              </a:rPr>
              <a:t>S0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L</a:t>
            </a:r>
            <a:r>
              <a:rPr lang="en-US" sz="1200" baseline="-25000" dirty="0">
                <a:solidFill>
                  <a:srgbClr val="000000"/>
                </a:solidFill>
              </a:rPr>
              <a:t>A</a:t>
            </a:r>
            <a:r>
              <a:rPr lang="en-US" sz="1200" dirty="0">
                <a:solidFill>
                  <a:srgbClr val="000000"/>
                </a:solidFill>
              </a:rPr>
              <a:t>: green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L</a:t>
            </a:r>
            <a:r>
              <a:rPr lang="en-US" sz="1200" baseline="-25000" dirty="0">
                <a:solidFill>
                  <a:srgbClr val="000000"/>
                </a:solidFill>
              </a:rPr>
              <a:t>B</a:t>
            </a:r>
            <a:r>
              <a:rPr lang="en-US" sz="1200" dirty="0">
                <a:solidFill>
                  <a:srgbClr val="000000"/>
                </a:solidFill>
              </a:rPr>
              <a:t>: red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037155" y="468313"/>
            <a:ext cx="985630" cy="838200"/>
            <a:chOff x="4117285" y="1355035"/>
            <a:chExt cx="985630" cy="838200"/>
          </a:xfrm>
        </p:grpSpPr>
        <p:sp>
          <p:nvSpPr>
            <p:cNvPr id="9" name="Oval 8"/>
            <p:cNvSpPr/>
            <p:nvPr/>
          </p:nvSpPr>
          <p:spPr bwMode="auto">
            <a:xfrm>
              <a:off x="4191000" y="1355035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7285" y="1437574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S1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yellow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053177" y="2007252"/>
            <a:ext cx="985630" cy="838200"/>
            <a:chOff x="2974285" y="2136627"/>
            <a:chExt cx="985630" cy="838200"/>
          </a:xfrm>
        </p:grpSpPr>
        <p:sp>
          <p:nvSpPr>
            <p:cNvPr id="12" name="Oval 11"/>
            <p:cNvSpPr/>
            <p:nvPr/>
          </p:nvSpPr>
          <p:spPr bwMode="auto">
            <a:xfrm>
              <a:off x="3048000" y="2136627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74285" y="2219166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S2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green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96986" y="1992107"/>
            <a:ext cx="985630" cy="838200"/>
            <a:chOff x="1837084" y="1232452"/>
            <a:chExt cx="985630" cy="838200"/>
          </a:xfrm>
        </p:grpSpPr>
        <p:sp>
          <p:nvSpPr>
            <p:cNvPr id="15" name="Oval 14"/>
            <p:cNvSpPr/>
            <p:nvPr/>
          </p:nvSpPr>
          <p:spPr bwMode="auto">
            <a:xfrm>
              <a:off x="1910799" y="1232452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37084" y="1314991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S3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yellow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259136" y="370534"/>
            <a:ext cx="308055" cy="326119"/>
            <a:chOff x="1108058" y="1186459"/>
            <a:chExt cx="308055" cy="326119"/>
          </a:xfrm>
        </p:grpSpPr>
        <p:sp>
          <p:nvSpPr>
            <p:cNvPr id="18" name="Arc 17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25" idx="2"/>
            </p:cNvCxnSpPr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 rot="10800000">
            <a:off x="8982053" y="2639974"/>
            <a:ext cx="308055" cy="326119"/>
            <a:chOff x="1108058" y="1186459"/>
            <a:chExt cx="308055" cy="326119"/>
          </a:xfrm>
        </p:grpSpPr>
        <p:sp>
          <p:nvSpPr>
            <p:cNvPr id="21" name="Arc 20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Freeform 22"/>
          <p:cNvSpPr/>
          <p:nvPr/>
        </p:nvSpPr>
        <p:spPr bwMode="auto">
          <a:xfrm>
            <a:off x="8417786" y="748378"/>
            <a:ext cx="704999" cy="122914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Freeform 23"/>
          <p:cNvSpPr/>
          <p:nvPr/>
        </p:nvSpPr>
        <p:spPr bwMode="auto">
          <a:xfrm rot="5400000">
            <a:off x="9263970" y="1593797"/>
            <a:ext cx="72009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Freeform 24"/>
          <p:cNvSpPr/>
          <p:nvPr/>
        </p:nvSpPr>
        <p:spPr bwMode="auto">
          <a:xfrm rot="10959104">
            <a:off x="8388130" y="2439140"/>
            <a:ext cx="732587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Freeform 25"/>
          <p:cNvSpPr/>
          <p:nvPr/>
        </p:nvSpPr>
        <p:spPr bwMode="auto">
          <a:xfrm rot="16200000">
            <a:off x="7574298" y="1574272"/>
            <a:ext cx="69247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Freeform 26"/>
          <p:cNvSpPr/>
          <p:nvPr/>
        </p:nvSpPr>
        <p:spPr bwMode="auto">
          <a:xfrm rot="1804892">
            <a:off x="7303204" y="365068"/>
            <a:ext cx="536439" cy="50669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87347" y="309482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Reset</a:t>
            </a:r>
            <a:endParaRPr lang="en-US" i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17785" y="214194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A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87433" y="474029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FF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FF0000"/>
                </a:solidFill>
                <a:latin typeface="Tahoma"/>
              </a:rPr>
              <a:t>A</a:t>
            </a:r>
            <a:endParaRPr lang="en-US" i="1" baseline="-25000" dirty="0">
              <a:solidFill>
                <a:srgbClr val="FF0000"/>
              </a:solidFill>
              <a:latin typeface="Tahom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85442" y="306488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FF0000"/>
                </a:solidFill>
                <a:latin typeface="Tahoma"/>
              </a:rPr>
              <a:t>__</a:t>
            </a:r>
            <a:endParaRPr lang="en-US" baseline="-25000" dirty="0">
              <a:solidFill>
                <a:srgbClr val="FF0000"/>
              </a:solidFill>
              <a:latin typeface="Tahom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03886" y="2397812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>
                <a:solidFill>
                  <a:srgbClr val="000000"/>
                </a:solidFill>
                <a:latin typeface="Tahoma"/>
              </a:rPr>
              <a:t>__</a:t>
            </a:r>
            <a:endParaRPr lang="en-US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05825" y="2576006"/>
            <a:ext cx="359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B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15375" y="2787849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B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169242" y="2991116"/>
            <a:ext cx="774358" cy="34220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943600" y="3192943"/>
            <a:ext cx="90616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856874" y="3200400"/>
            <a:ext cx="704592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7568238" y="3205034"/>
            <a:ext cx="680557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8259366" y="3195867"/>
            <a:ext cx="846886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9106527" y="3211012"/>
            <a:ext cx="114134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250C67-A13D-0B44-8CC1-C09568894602}"/>
              </a:ext>
            </a:extLst>
          </p:cNvPr>
          <p:cNvSpPr txBox="1"/>
          <p:nvPr/>
        </p:nvSpPr>
        <p:spPr>
          <a:xfrm>
            <a:off x="304800" y="1064302"/>
            <a:ext cx="30529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>
                <a:solidFill>
                  <a:srgbClr val="00B050"/>
                </a:solidFill>
                <a:latin typeface="+mn-lt"/>
              </a:rPr>
              <a:t>Green</a:t>
            </a:r>
            <a:r>
              <a:rPr lang="pt-BR" sz="2400" dirty="0">
                <a:latin typeface="+mn-lt"/>
              </a:rPr>
              <a:t> = verde.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 err="1">
                <a:solidFill>
                  <a:srgbClr val="FF0000"/>
                </a:solidFill>
                <a:latin typeface="+mn-lt"/>
              </a:rPr>
              <a:t>Red</a:t>
            </a:r>
            <a:r>
              <a:rPr lang="pt-BR" sz="2400" dirty="0">
                <a:latin typeface="+mn-lt"/>
              </a:rPr>
              <a:t> = vermelho.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 err="1">
                <a:solidFill>
                  <a:srgbClr val="FFFF01"/>
                </a:solidFill>
                <a:latin typeface="+mn-lt"/>
              </a:rPr>
              <a:t>Yellow</a:t>
            </a:r>
            <a:r>
              <a:rPr lang="pt-BR" sz="2400" dirty="0">
                <a:latin typeface="+mn-lt"/>
              </a:rPr>
              <a:t> = amarelo.</a:t>
            </a:r>
          </a:p>
        </p:txBody>
      </p:sp>
    </p:spTree>
    <p:extLst>
      <p:ext uri="{BB962C8B-B14F-4D97-AF65-F5344CB8AC3E}">
        <p14:creationId xmlns:p14="http://schemas.microsoft.com/office/powerpoint/2010/main" val="2508035581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FSM: </a:t>
            </a:r>
            <a:r>
              <a:rPr lang="en-US" dirty="0" err="1"/>
              <a:t>Diagrama</a:t>
            </a:r>
            <a:r>
              <a:rPr lang="en-US" dirty="0"/>
              <a:t> de Tempo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custDataLst>
              <p:tags r:id="rId2"/>
            </p:custDataLst>
          </p:nvPr>
        </p:nvGraphicFramePr>
        <p:xfrm>
          <a:off x="2359026" y="3200400"/>
          <a:ext cx="7167563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530670" imgH="2543223" progId="Visio.Drawing.6">
                  <p:embed/>
                </p:oleObj>
              </mc:Choice>
              <mc:Fallback>
                <p:oleObj name="VISIO" r:id="rId4" imgW="5530670" imgH="2543223" progId="Visio.Drawing.6">
                  <p:embed/>
                  <p:pic>
                    <p:nvPicPr>
                      <p:cNvPr id="5" name="Content Placeholder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026" y="3200400"/>
                        <a:ext cx="7167563" cy="329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E3FCFE49-F7D8-9F40-A47B-CD8F660E719E}" type="slidenum">
              <a:rPr lang="en-US" sz="180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79</a:t>
            </a:fld>
            <a:endParaRPr 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7574962" y="47025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1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01247" y="552790"/>
            <a:ext cx="985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1200" b="1" dirty="0">
                <a:solidFill>
                  <a:srgbClr val="0070C0"/>
                </a:solidFill>
              </a:rPr>
              <a:t>S0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L</a:t>
            </a:r>
            <a:r>
              <a:rPr lang="en-US" sz="1200" baseline="-25000" dirty="0">
                <a:solidFill>
                  <a:srgbClr val="000000"/>
                </a:solidFill>
              </a:rPr>
              <a:t>A</a:t>
            </a:r>
            <a:r>
              <a:rPr lang="en-US" sz="1200" dirty="0">
                <a:solidFill>
                  <a:srgbClr val="000000"/>
                </a:solidFill>
              </a:rPr>
              <a:t>: green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L</a:t>
            </a:r>
            <a:r>
              <a:rPr lang="en-US" sz="1200" baseline="-25000" dirty="0">
                <a:solidFill>
                  <a:srgbClr val="000000"/>
                </a:solidFill>
              </a:rPr>
              <a:t>B</a:t>
            </a:r>
            <a:r>
              <a:rPr lang="en-US" sz="1200" dirty="0">
                <a:solidFill>
                  <a:srgbClr val="000000"/>
                </a:solidFill>
              </a:rPr>
              <a:t>: red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037155" y="468313"/>
            <a:ext cx="985630" cy="838200"/>
            <a:chOff x="4117285" y="1355035"/>
            <a:chExt cx="985630" cy="838200"/>
          </a:xfrm>
        </p:grpSpPr>
        <p:sp>
          <p:nvSpPr>
            <p:cNvPr id="9" name="Oval 8"/>
            <p:cNvSpPr/>
            <p:nvPr/>
          </p:nvSpPr>
          <p:spPr bwMode="auto">
            <a:xfrm>
              <a:off x="4191000" y="1355035"/>
              <a:ext cx="838200" cy="838200"/>
            </a:xfrm>
            <a:prstGeom prst="ellipse">
              <a:avLst/>
            </a:prstGeom>
            <a:solidFill>
              <a:srgbClr val="F89BBA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7285" y="1437574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S1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yellow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053177" y="2007252"/>
            <a:ext cx="985630" cy="838200"/>
            <a:chOff x="2974285" y="2136627"/>
            <a:chExt cx="985630" cy="838200"/>
          </a:xfrm>
        </p:grpSpPr>
        <p:sp>
          <p:nvSpPr>
            <p:cNvPr id="12" name="Oval 11"/>
            <p:cNvSpPr/>
            <p:nvPr/>
          </p:nvSpPr>
          <p:spPr bwMode="auto">
            <a:xfrm>
              <a:off x="3048000" y="2136627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74285" y="2219166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S2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green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96986" y="1992107"/>
            <a:ext cx="985630" cy="838200"/>
            <a:chOff x="1837084" y="1232452"/>
            <a:chExt cx="985630" cy="838200"/>
          </a:xfrm>
        </p:grpSpPr>
        <p:sp>
          <p:nvSpPr>
            <p:cNvPr id="15" name="Oval 14"/>
            <p:cNvSpPr/>
            <p:nvPr/>
          </p:nvSpPr>
          <p:spPr bwMode="auto">
            <a:xfrm>
              <a:off x="1910799" y="1232452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37084" y="1314991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S3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yellow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259136" y="370534"/>
            <a:ext cx="308055" cy="326119"/>
            <a:chOff x="1108058" y="1186459"/>
            <a:chExt cx="308055" cy="326119"/>
          </a:xfrm>
        </p:grpSpPr>
        <p:sp>
          <p:nvSpPr>
            <p:cNvPr id="18" name="Arc 17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25" idx="2"/>
            </p:cNvCxnSpPr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 rot="10800000">
            <a:off x="8982053" y="2639974"/>
            <a:ext cx="308055" cy="326119"/>
            <a:chOff x="1108058" y="1186459"/>
            <a:chExt cx="308055" cy="326119"/>
          </a:xfrm>
        </p:grpSpPr>
        <p:sp>
          <p:nvSpPr>
            <p:cNvPr id="21" name="Arc 20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Freeform 22"/>
          <p:cNvSpPr/>
          <p:nvPr/>
        </p:nvSpPr>
        <p:spPr bwMode="auto">
          <a:xfrm>
            <a:off x="8417786" y="748378"/>
            <a:ext cx="704999" cy="122914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Freeform 23"/>
          <p:cNvSpPr/>
          <p:nvPr/>
        </p:nvSpPr>
        <p:spPr bwMode="auto">
          <a:xfrm rot="5400000">
            <a:off x="9263970" y="1593797"/>
            <a:ext cx="72009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Freeform 24"/>
          <p:cNvSpPr/>
          <p:nvPr/>
        </p:nvSpPr>
        <p:spPr bwMode="auto">
          <a:xfrm rot="10959104">
            <a:off x="8388130" y="2439140"/>
            <a:ext cx="732587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Freeform 25"/>
          <p:cNvSpPr/>
          <p:nvPr/>
        </p:nvSpPr>
        <p:spPr bwMode="auto">
          <a:xfrm rot="16200000">
            <a:off x="7574298" y="1574272"/>
            <a:ext cx="69247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Freeform 26"/>
          <p:cNvSpPr/>
          <p:nvPr/>
        </p:nvSpPr>
        <p:spPr bwMode="auto">
          <a:xfrm rot="1804892">
            <a:off x="7303204" y="365068"/>
            <a:ext cx="536439" cy="50669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87347" y="309482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Reset</a:t>
            </a:r>
            <a:endParaRPr lang="en-US" i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17785" y="214194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A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87433" y="474029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A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85442" y="306488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>
                <a:solidFill>
                  <a:srgbClr val="000000"/>
                </a:solidFill>
                <a:latin typeface="Tahoma"/>
              </a:rPr>
              <a:t>__</a:t>
            </a:r>
            <a:endParaRPr lang="en-US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03886" y="2397812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>
                <a:solidFill>
                  <a:srgbClr val="000000"/>
                </a:solidFill>
                <a:latin typeface="Tahoma"/>
              </a:rPr>
              <a:t>__</a:t>
            </a:r>
            <a:endParaRPr lang="en-US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05825" y="2576006"/>
            <a:ext cx="359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B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15375" y="2787849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B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943600" y="3192943"/>
            <a:ext cx="90616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856874" y="3200400"/>
            <a:ext cx="704592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7568238" y="3205034"/>
            <a:ext cx="680557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8259366" y="3195867"/>
            <a:ext cx="846886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9106527" y="3211012"/>
            <a:ext cx="114134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659D20-5BE1-2048-B3AF-C116D8740D63}"/>
              </a:ext>
            </a:extLst>
          </p:cNvPr>
          <p:cNvSpPr txBox="1"/>
          <p:nvPr/>
        </p:nvSpPr>
        <p:spPr>
          <a:xfrm>
            <a:off x="304800" y="1064302"/>
            <a:ext cx="30529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>
                <a:solidFill>
                  <a:srgbClr val="00B050"/>
                </a:solidFill>
                <a:latin typeface="+mn-lt"/>
              </a:rPr>
              <a:t>Green</a:t>
            </a:r>
            <a:r>
              <a:rPr lang="pt-BR" sz="2400" dirty="0">
                <a:latin typeface="+mn-lt"/>
              </a:rPr>
              <a:t> = verde.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 err="1">
                <a:solidFill>
                  <a:srgbClr val="FF0000"/>
                </a:solidFill>
                <a:latin typeface="+mn-lt"/>
              </a:rPr>
              <a:t>Red</a:t>
            </a:r>
            <a:r>
              <a:rPr lang="pt-BR" sz="2400" dirty="0">
                <a:latin typeface="+mn-lt"/>
              </a:rPr>
              <a:t> = vermelho.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 err="1">
                <a:solidFill>
                  <a:srgbClr val="FFFF01"/>
                </a:solidFill>
                <a:latin typeface="+mn-lt"/>
              </a:rPr>
              <a:t>Yellow</a:t>
            </a:r>
            <a:r>
              <a:rPr lang="pt-BR" sz="2400" dirty="0">
                <a:latin typeface="+mn-lt"/>
              </a:rPr>
              <a:t> = amarelo.</a:t>
            </a:r>
          </a:p>
        </p:txBody>
      </p:sp>
    </p:spTree>
    <p:extLst>
      <p:ext uri="{BB962C8B-B14F-4D97-AF65-F5344CB8AC3E}">
        <p14:creationId xmlns:p14="http://schemas.microsoft.com/office/powerpoint/2010/main" val="252465403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FE60-968E-164B-9377-BC3A0D264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ＭＳ Ｐゴシック" panose="020B0600070205080204" pitchFamily="34" charset="-128"/>
              </a:rPr>
              <a:t>Agenda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2ACE0-B0C1-DE41-AB11-537FBB9AD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52924"/>
            <a:ext cx="11480800" cy="5425574"/>
          </a:xfrm>
        </p:spPr>
        <p:txBody>
          <a:bodyPr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Introdução aos circuitos sequenciais síncronos.</a:t>
            </a:r>
          </a:p>
          <a:p>
            <a:r>
              <a:rPr lang="pt-BR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Elementos Básicos de Armazenamento.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Inversor com acoplamento cruzado.</a:t>
            </a:r>
          </a:p>
          <a:p>
            <a:pPr lvl="1"/>
            <a:r>
              <a:rPr lang="pt-BR" altLang="en-US" dirty="0" err="1">
                <a:ea typeface="ＭＳ Ｐゴシック" panose="020B0600070205080204" pitchFamily="34" charset="-128"/>
              </a:rPr>
              <a:t>Latch</a:t>
            </a:r>
            <a:r>
              <a:rPr lang="pt-BR" altLang="en-US" dirty="0">
                <a:ea typeface="ＭＳ Ｐゴシック" panose="020B0600070205080204" pitchFamily="34" charset="-128"/>
              </a:rPr>
              <a:t> R-S, </a:t>
            </a:r>
            <a:r>
              <a:rPr lang="pt-BR" altLang="en-US" dirty="0" err="1">
                <a:ea typeface="ＭＳ Ｐゴシック" panose="020B0600070205080204" pitchFamily="34" charset="-128"/>
              </a:rPr>
              <a:t>Latch</a:t>
            </a:r>
            <a:r>
              <a:rPr lang="pt-BR" altLang="en-US" dirty="0">
                <a:ea typeface="ＭＳ Ｐゴシック" panose="020B0600070205080204" pitchFamily="34" charset="-128"/>
              </a:rPr>
              <a:t> D.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Flip-Flop D.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Flip-Flop JK e Flip-Flop T.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Registradores.</a:t>
            </a:r>
          </a:p>
          <a:p>
            <a:r>
              <a:rPr lang="pt-BR" altLang="en-US" dirty="0">
                <a:ea typeface="ＭＳ Ｐゴシック" panose="020B0600070205080204" pitchFamily="34" charset="-128"/>
              </a:rPr>
              <a:t>Máquinas de Estado Finito (</a:t>
            </a:r>
            <a:r>
              <a:rPr lang="pt-BR" altLang="en-US" dirty="0" err="1">
                <a:ea typeface="ＭＳ Ｐゴシック" panose="020B0600070205080204" pitchFamily="34" charset="-128"/>
              </a:rPr>
              <a:t>Finite</a:t>
            </a:r>
            <a:r>
              <a:rPr lang="pt-BR" altLang="en-US" dirty="0">
                <a:ea typeface="ＭＳ Ｐゴシック" panose="020B0600070205080204" pitchFamily="34" charset="-128"/>
              </a:rPr>
              <a:t> </a:t>
            </a:r>
            <a:r>
              <a:rPr lang="pt-BR" altLang="en-US" dirty="0" err="1">
                <a:ea typeface="ＭＳ Ｐゴシック" panose="020B0600070205080204" pitchFamily="34" charset="-128"/>
              </a:rPr>
              <a:t>State</a:t>
            </a:r>
            <a:r>
              <a:rPr lang="pt-BR" altLang="en-US" dirty="0">
                <a:ea typeface="ＭＳ Ｐゴシック" panose="020B0600070205080204" pitchFamily="34" charset="-128"/>
              </a:rPr>
              <a:t> </a:t>
            </a:r>
            <a:r>
              <a:rPr lang="pt-BR" altLang="en-US" dirty="0" err="1">
                <a:ea typeface="ＭＳ Ｐゴシック" panose="020B0600070205080204" pitchFamily="34" charset="-128"/>
              </a:rPr>
              <a:t>Machine</a:t>
            </a:r>
            <a:r>
              <a:rPr lang="pt-BR" altLang="en-US" dirty="0">
                <a:ea typeface="ＭＳ Ｐゴシック" panose="020B0600070205080204" pitchFamily="34" charset="-128"/>
              </a:rPr>
              <a:t> - FSM):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Estado &amp; </a:t>
            </a:r>
            <a:r>
              <a:rPr lang="pt-BR" altLang="en-US" dirty="0" err="1">
                <a:ea typeface="ＭＳ Ｐゴシック" panose="020B0600070205080204" pitchFamily="34" charset="-128"/>
              </a:rPr>
              <a:t>Clock</a:t>
            </a:r>
            <a:r>
              <a:rPr lang="pt-BR" altLang="en-US" dirty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Assíncrono vs. Síncrono.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Como projetar </a:t>
            </a:r>
            <a:r>
              <a:rPr lang="pt-BR" altLang="en-US" dirty="0" err="1">
                <a:ea typeface="ＭＳ Ｐゴシック" panose="020B0600070205080204" pitchFamily="34" charset="-128"/>
              </a:rPr>
              <a:t>FSMs</a:t>
            </a:r>
            <a:r>
              <a:rPr lang="pt-BR" altLang="en-US" dirty="0">
                <a:ea typeface="ＭＳ Ｐゴシック" panose="020B0600070205080204" pitchFamily="34" charset="-128"/>
              </a:rPr>
              <a:t>.</a:t>
            </a:r>
          </a:p>
          <a:p>
            <a:r>
              <a:rPr lang="pt-BR" altLang="en-US" dirty="0">
                <a:ea typeface="ＭＳ Ｐゴシック" panose="020B0600070205080204" pitchFamily="34" charset="-128"/>
              </a:rPr>
              <a:t>Memórias.</a:t>
            </a:r>
          </a:p>
          <a:p>
            <a:pPr marL="344487" lvl="1" indent="0">
              <a:buNone/>
            </a:pPr>
            <a:endParaRPr lang="pt-BR" altLang="en-US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30914-DDCB-8244-B796-32EF5BABCB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8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79705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FSM: </a:t>
            </a:r>
            <a:r>
              <a:rPr lang="en-US" dirty="0" err="1"/>
              <a:t>Diagrama</a:t>
            </a:r>
            <a:r>
              <a:rPr lang="en-US" dirty="0"/>
              <a:t> de Tempo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custDataLst>
              <p:tags r:id="rId2"/>
            </p:custDataLst>
          </p:nvPr>
        </p:nvGraphicFramePr>
        <p:xfrm>
          <a:off x="2359026" y="3200400"/>
          <a:ext cx="7167563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530670" imgH="2543223" progId="Visio.Drawing.6">
                  <p:embed/>
                </p:oleObj>
              </mc:Choice>
              <mc:Fallback>
                <p:oleObj name="VISIO" r:id="rId4" imgW="5530670" imgH="2543223" progId="Visio.Drawing.6">
                  <p:embed/>
                  <p:pic>
                    <p:nvPicPr>
                      <p:cNvPr id="5" name="Content Placeholder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026" y="3200400"/>
                        <a:ext cx="7167563" cy="329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E3FCFE49-F7D8-9F40-A47B-CD8F660E719E}" type="slidenum">
              <a:rPr lang="en-US" sz="180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80</a:t>
            </a:fld>
            <a:endParaRPr 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7574962" y="47025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1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01247" y="552790"/>
            <a:ext cx="985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1200" b="1" dirty="0">
                <a:solidFill>
                  <a:srgbClr val="0070C0"/>
                </a:solidFill>
              </a:rPr>
              <a:t>S0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L</a:t>
            </a:r>
            <a:r>
              <a:rPr lang="en-US" sz="1200" baseline="-25000" dirty="0">
                <a:solidFill>
                  <a:srgbClr val="000000"/>
                </a:solidFill>
              </a:rPr>
              <a:t>A</a:t>
            </a:r>
            <a:r>
              <a:rPr lang="en-US" sz="1200" dirty="0">
                <a:solidFill>
                  <a:srgbClr val="000000"/>
                </a:solidFill>
              </a:rPr>
              <a:t>: green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L</a:t>
            </a:r>
            <a:r>
              <a:rPr lang="en-US" sz="1200" baseline="-25000" dirty="0">
                <a:solidFill>
                  <a:srgbClr val="000000"/>
                </a:solidFill>
              </a:rPr>
              <a:t>B</a:t>
            </a:r>
            <a:r>
              <a:rPr lang="en-US" sz="1200" dirty="0">
                <a:solidFill>
                  <a:srgbClr val="000000"/>
                </a:solidFill>
              </a:rPr>
              <a:t>: red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037155" y="468313"/>
            <a:ext cx="985630" cy="838200"/>
            <a:chOff x="4117285" y="1355035"/>
            <a:chExt cx="985630" cy="838200"/>
          </a:xfrm>
        </p:grpSpPr>
        <p:sp>
          <p:nvSpPr>
            <p:cNvPr id="9" name="Oval 8"/>
            <p:cNvSpPr/>
            <p:nvPr/>
          </p:nvSpPr>
          <p:spPr bwMode="auto">
            <a:xfrm>
              <a:off x="4191000" y="1355035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7285" y="1437574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S1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yellow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053177" y="2007252"/>
            <a:ext cx="985630" cy="838200"/>
            <a:chOff x="2974285" y="2136627"/>
            <a:chExt cx="985630" cy="838200"/>
          </a:xfrm>
        </p:grpSpPr>
        <p:sp>
          <p:nvSpPr>
            <p:cNvPr id="12" name="Oval 11"/>
            <p:cNvSpPr/>
            <p:nvPr/>
          </p:nvSpPr>
          <p:spPr bwMode="auto">
            <a:xfrm>
              <a:off x="3048000" y="2136627"/>
              <a:ext cx="838200" cy="838200"/>
            </a:xfrm>
            <a:prstGeom prst="ellipse">
              <a:avLst/>
            </a:prstGeom>
            <a:solidFill>
              <a:srgbClr val="F89BBA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74285" y="2219166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S2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green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96986" y="1992107"/>
            <a:ext cx="985630" cy="838200"/>
            <a:chOff x="1837084" y="1232452"/>
            <a:chExt cx="985630" cy="838200"/>
          </a:xfrm>
        </p:grpSpPr>
        <p:sp>
          <p:nvSpPr>
            <p:cNvPr id="15" name="Oval 14"/>
            <p:cNvSpPr/>
            <p:nvPr/>
          </p:nvSpPr>
          <p:spPr bwMode="auto">
            <a:xfrm>
              <a:off x="1910799" y="1232452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37084" y="1314991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S3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yellow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259136" y="370534"/>
            <a:ext cx="308055" cy="326119"/>
            <a:chOff x="1108058" y="1186459"/>
            <a:chExt cx="308055" cy="326119"/>
          </a:xfrm>
        </p:grpSpPr>
        <p:sp>
          <p:nvSpPr>
            <p:cNvPr id="18" name="Arc 17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25" idx="2"/>
            </p:cNvCxnSpPr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 rot="10800000">
            <a:off x="8982053" y="2639974"/>
            <a:ext cx="308055" cy="326119"/>
            <a:chOff x="1108058" y="1186459"/>
            <a:chExt cx="308055" cy="326119"/>
          </a:xfrm>
        </p:grpSpPr>
        <p:sp>
          <p:nvSpPr>
            <p:cNvPr id="21" name="Arc 20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Freeform 22"/>
          <p:cNvSpPr/>
          <p:nvPr/>
        </p:nvSpPr>
        <p:spPr bwMode="auto">
          <a:xfrm>
            <a:off x="8417786" y="748378"/>
            <a:ext cx="704999" cy="122914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Freeform 23"/>
          <p:cNvSpPr/>
          <p:nvPr/>
        </p:nvSpPr>
        <p:spPr bwMode="auto">
          <a:xfrm rot="5400000">
            <a:off x="9263970" y="1593797"/>
            <a:ext cx="72009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Freeform 24"/>
          <p:cNvSpPr/>
          <p:nvPr/>
        </p:nvSpPr>
        <p:spPr bwMode="auto">
          <a:xfrm rot="10959104">
            <a:off x="8388130" y="2439140"/>
            <a:ext cx="732587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Freeform 25"/>
          <p:cNvSpPr/>
          <p:nvPr/>
        </p:nvSpPr>
        <p:spPr bwMode="auto">
          <a:xfrm rot="16200000">
            <a:off x="7574298" y="1574272"/>
            <a:ext cx="69247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Freeform 26"/>
          <p:cNvSpPr/>
          <p:nvPr/>
        </p:nvSpPr>
        <p:spPr bwMode="auto">
          <a:xfrm rot="1804892">
            <a:off x="7303204" y="365068"/>
            <a:ext cx="536439" cy="50669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87347" y="309482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Reset</a:t>
            </a:r>
            <a:endParaRPr lang="en-US" i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17785" y="214194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A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87433" y="474029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A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85442" y="306488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>
                <a:solidFill>
                  <a:srgbClr val="000000"/>
                </a:solidFill>
                <a:latin typeface="Tahoma"/>
              </a:rPr>
              <a:t>__</a:t>
            </a:r>
            <a:endParaRPr lang="en-US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03886" y="2397812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>
                <a:solidFill>
                  <a:srgbClr val="000000"/>
                </a:solidFill>
                <a:latin typeface="Tahoma"/>
              </a:rPr>
              <a:t>__</a:t>
            </a:r>
            <a:endParaRPr lang="en-US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05825" y="2576006"/>
            <a:ext cx="359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B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15375" y="2787849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FF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FF0000"/>
                </a:solidFill>
                <a:latin typeface="Tahoma"/>
              </a:rPr>
              <a:t>B</a:t>
            </a:r>
            <a:endParaRPr lang="en-US" i="1" baseline="-25000" dirty="0">
              <a:solidFill>
                <a:srgbClr val="FF0000"/>
              </a:solidFill>
              <a:latin typeface="Tahoma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629401" y="3205034"/>
            <a:ext cx="1619394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8259366" y="3195867"/>
            <a:ext cx="846886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9106527" y="3211012"/>
            <a:ext cx="114134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850E92-1A0A-AC47-AA46-2ED40A9DCD70}"/>
              </a:ext>
            </a:extLst>
          </p:cNvPr>
          <p:cNvSpPr txBox="1"/>
          <p:nvPr/>
        </p:nvSpPr>
        <p:spPr>
          <a:xfrm>
            <a:off x="304800" y="1064302"/>
            <a:ext cx="30529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>
                <a:solidFill>
                  <a:srgbClr val="00B050"/>
                </a:solidFill>
                <a:latin typeface="+mn-lt"/>
              </a:rPr>
              <a:t>Green</a:t>
            </a:r>
            <a:r>
              <a:rPr lang="pt-BR" sz="2400" dirty="0">
                <a:latin typeface="+mn-lt"/>
              </a:rPr>
              <a:t> = verde.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 err="1">
                <a:solidFill>
                  <a:srgbClr val="FF0000"/>
                </a:solidFill>
                <a:latin typeface="+mn-lt"/>
              </a:rPr>
              <a:t>Red</a:t>
            </a:r>
            <a:r>
              <a:rPr lang="pt-BR" sz="2400" dirty="0">
                <a:latin typeface="+mn-lt"/>
              </a:rPr>
              <a:t> = vermelho.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 err="1">
                <a:solidFill>
                  <a:srgbClr val="FFFF01"/>
                </a:solidFill>
                <a:latin typeface="+mn-lt"/>
              </a:rPr>
              <a:t>Yellow</a:t>
            </a:r>
            <a:r>
              <a:rPr lang="pt-BR" sz="2400" dirty="0">
                <a:latin typeface="+mn-lt"/>
              </a:rPr>
              <a:t> = amarelo.</a:t>
            </a:r>
          </a:p>
        </p:txBody>
      </p:sp>
    </p:spTree>
    <p:extLst>
      <p:ext uri="{BB962C8B-B14F-4D97-AF65-F5344CB8AC3E}">
        <p14:creationId xmlns:p14="http://schemas.microsoft.com/office/powerpoint/2010/main" val="781289312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FSM: </a:t>
            </a:r>
            <a:r>
              <a:rPr lang="en-US" dirty="0" err="1"/>
              <a:t>Diagrama</a:t>
            </a:r>
            <a:r>
              <a:rPr lang="en-US" dirty="0"/>
              <a:t> de Tempo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custDataLst>
              <p:tags r:id="rId2"/>
            </p:custDataLst>
          </p:nvPr>
        </p:nvGraphicFramePr>
        <p:xfrm>
          <a:off x="2359026" y="3200400"/>
          <a:ext cx="7167563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530670" imgH="2543223" progId="Visio.Drawing.6">
                  <p:embed/>
                </p:oleObj>
              </mc:Choice>
              <mc:Fallback>
                <p:oleObj name="VISIO" r:id="rId4" imgW="5530670" imgH="2543223" progId="Visio.Drawing.6">
                  <p:embed/>
                  <p:pic>
                    <p:nvPicPr>
                      <p:cNvPr id="5" name="Content Placeholder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026" y="3200400"/>
                        <a:ext cx="7167563" cy="329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E3FCFE49-F7D8-9F40-A47B-CD8F660E719E}" type="slidenum">
              <a:rPr lang="en-US" sz="180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81</a:t>
            </a:fld>
            <a:endParaRPr 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7574962" y="47025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1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01247" y="552790"/>
            <a:ext cx="985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1200" b="1" dirty="0">
                <a:solidFill>
                  <a:srgbClr val="0070C0"/>
                </a:solidFill>
              </a:rPr>
              <a:t>S0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L</a:t>
            </a:r>
            <a:r>
              <a:rPr lang="en-US" sz="1200" baseline="-25000" dirty="0">
                <a:solidFill>
                  <a:srgbClr val="000000"/>
                </a:solidFill>
              </a:rPr>
              <a:t>A</a:t>
            </a:r>
            <a:r>
              <a:rPr lang="en-US" sz="1200" dirty="0">
                <a:solidFill>
                  <a:srgbClr val="000000"/>
                </a:solidFill>
              </a:rPr>
              <a:t>: green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L</a:t>
            </a:r>
            <a:r>
              <a:rPr lang="en-US" sz="1200" baseline="-25000" dirty="0">
                <a:solidFill>
                  <a:srgbClr val="000000"/>
                </a:solidFill>
              </a:rPr>
              <a:t>B</a:t>
            </a:r>
            <a:r>
              <a:rPr lang="en-US" sz="1200" dirty="0">
                <a:solidFill>
                  <a:srgbClr val="000000"/>
                </a:solidFill>
              </a:rPr>
              <a:t>: red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037155" y="468313"/>
            <a:ext cx="985630" cy="838200"/>
            <a:chOff x="4117285" y="1355035"/>
            <a:chExt cx="985630" cy="838200"/>
          </a:xfrm>
        </p:grpSpPr>
        <p:sp>
          <p:nvSpPr>
            <p:cNvPr id="9" name="Oval 8"/>
            <p:cNvSpPr/>
            <p:nvPr/>
          </p:nvSpPr>
          <p:spPr bwMode="auto">
            <a:xfrm>
              <a:off x="4191000" y="1355035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7285" y="1437574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S1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yellow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053177" y="2007252"/>
            <a:ext cx="985630" cy="838200"/>
            <a:chOff x="2974285" y="2136627"/>
            <a:chExt cx="985630" cy="838200"/>
          </a:xfrm>
        </p:grpSpPr>
        <p:sp>
          <p:nvSpPr>
            <p:cNvPr id="12" name="Oval 11"/>
            <p:cNvSpPr/>
            <p:nvPr/>
          </p:nvSpPr>
          <p:spPr bwMode="auto">
            <a:xfrm>
              <a:off x="3048000" y="2136627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74285" y="2219166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S2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green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96986" y="1992107"/>
            <a:ext cx="985630" cy="838200"/>
            <a:chOff x="1837084" y="1232452"/>
            <a:chExt cx="985630" cy="838200"/>
          </a:xfrm>
        </p:grpSpPr>
        <p:sp>
          <p:nvSpPr>
            <p:cNvPr id="15" name="Oval 14"/>
            <p:cNvSpPr/>
            <p:nvPr/>
          </p:nvSpPr>
          <p:spPr bwMode="auto">
            <a:xfrm>
              <a:off x="1910799" y="1232452"/>
              <a:ext cx="838200" cy="838200"/>
            </a:xfrm>
            <a:prstGeom prst="ellipse">
              <a:avLst/>
            </a:prstGeom>
            <a:solidFill>
              <a:srgbClr val="F89BBA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37084" y="1314991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S3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yellow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259136" y="370534"/>
            <a:ext cx="308055" cy="326119"/>
            <a:chOff x="1108058" y="1186459"/>
            <a:chExt cx="308055" cy="326119"/>
          </a:xfrm>
        </p:grpSpPr>
        <p:sp>
          <p:nvSpPr>
            <p:cNvPr id="18" name="Arc 17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25" idx="2"/>
            </p:cNvCxnSpPr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 rot="10800000">
            <a:off x="8982053" y="2639974"/>
            <a:ext cx="308055" cy="326119"/>
            <a:chOff x="1108058" y="1186459"/>
            <a:chExt cx="308055" cy="326119"/>
          </a:xfrm>
        </p:grpSpPr>
        <p:sp>
          <p:nvSpPr>
            <p:cNvPr id="21" name="Arc 20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Freeform 22"/>
          <p:cNvSpPr/>
          <p:nvPr/>
        </p:nvSpPr>
        <p:spPr bwMode="auto">
          <a:xfrm>
            <a:off x="8417786" y="748378"/>
            <a:ext cx="704999" cy="122914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Freeform 23"/>
          <p:cNvSpPr/>
          <p:nvPr/>
        </p:nvSpPr>
        <p:spPr bwMode="auto">
          <a:xfrm rot="5400000">
            <a:off x="9263970" y="1593797"/>
            <a:ext cx="72009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Freeform 24"/>
          <p:cNvSpPr/>
          <p:nvPr/>
        </p:nvSpPr>
        <p:spPr bwMode="auto">
          <a:xfrm rot="10959104">
            <a:off x="8388130" y="2439140"/>
            <a:ext cx="732587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Freeform 25"/>
          <p:cNvSpPr/>
          <p:nvPr/>
        </p:nvSpPr>
        <p:spPr bwMode="auto">
          <a:xfrm rot="16200000">
            <a:off x="7574298" y="1574272"/>
            <a:ext cx="69247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Freeform 26"/>
          <p:cNvSpPr/>
          <p:nvPr/>
        </p:nvSpPr>
        <p:spPr bwMode="auto">
          <a:xfrm rot="1804892">
            <a:off x="7303204" y="365068"/>
            <a:ext cx="536439" cy="50669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87347" y="309482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Reset</a:t>
            </a:r>
            <a:endParaRPr lang="en-US" i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17785" y="214194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A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87433" y="474029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A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85442" y="306488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>
                <a:solidFill>
                  <a:srgbClr val="000000"/>
                </a:solidFill>
                <a:latin typeface="Tahoma"/>
              </a:rPr>
              <a:t>__</a:t>
            </a:r>
            <a:endParaRPr lang="en-US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03886" y="2397812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>
                <a:solidFill>
                  <a:srgbClr val="FF0000"/>
                </a:solidFill>
                <a:latin typeface="Tahoma"/>
              </a:rPr>
              <a:t>__</a:t>
            </a:r>
            <a:endParaRPr lang="en-US" baseline="-25000" dirty="0">
              <a:solidFill>
                <a:srgbClr val="FF0000"/>
              </a:solidFill>
              <a:latin typeface="Tahom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05825" y="2576006"/>
            <a:ext cx="359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FF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FF0000"/>
                </a:solidFill>
                <a:latin typeface="Tahoma"/>
              </a:rPr>
              <a:t>B</a:t>
            </a:r>
            <a:endParaRPr lang="en-US" i="1" baseline="-25000" dirty="0">
              <a:solidFill>
                <a:srgbClr val="FF0000"/>
              </a:solidFill>
              <a:latin typeface="Tahom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15375" y="2787849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B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568238" y="3205034"/>
            <a:ext cx="680557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8259366" y="3195867"/>
            <a:ext cx="846886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9106527" y="3211012"/>
            <a:ext cx="114134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9C0DA7-3096-4F4A-9E64-D58955C306FA}"/>
              </a:ext>
            </a:extLst>
          </p:cNvPr>
          <p:cNvSpPr txBox="1"/>
          <p:nvPr/>
        </p:nvSpPr>
        <p:spPr>
          <a:xfrm>
            <a:off x="304800" y="1064302"/>
            <a:ext cx="30529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>
                <a:solidFill>
                  <a:srgbClr val="00B050"/>
                </a:solidFill>
                <a:latin typeface="+mn-lt"/>
              </a:rPr>
              <a:t>Green</a:t>
            </a:r>
            <a:r>
              <a:rPr lang="pt-BR" sz="2400" dirty="0">
                <a:latin typeface="+mn-lt"/>
              </a:rPr>
              <a:t> = verde.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 err="1">
                <a:solidFill>
                  <a:srgbClr val="FF0000"/>
                </a:solidFill>
                <a:latin typeface="+mn-lt"/>
              </a:rPr>
              <a:t>Red</a:t>
            </a:r>
            <a:r>
              <a:rPr lang="pt-BR" sz="2400" dirty="0">
                <a:latin typeface="+mn-lt"/>
              </a:rPr>
              <a:t> = vermelho.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 err="1">
                <a:solidFill>
                  <a:srgbClr val="FFFF01"/>
                </a:solidFill>
                <a:latin typeface="+mn-lt"/>
              </a:rPr>
              <a:t>Yellow</a:t>
            </a:r>
            <a:r>
              <a:rPr lang="pt-BR" sz="2400" dirty="0">
                <a:latin typeface="+mn-lt"/>
              </a:rPr>
              <a:t> = amarelo.</a:t>
            </a:r>
          </a:p>
        </p:txBody>
      </p:sp>
    </p:spTree>
    <p:extLst>
      <p:ext uri="{BB962C8B-B14F-4D97-AF65-F5344CB8AC3E}">
        <p14:creationId xmlns:p14="http://schemas.microsoft.com/office/powerpoint/2010/main" val="957889827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FSM: </a:t>
            </a:r>
            <a:r>
              <a:rPr lang="en-US" dirty="0" err="1"/>
              <a:t>Diagrama</a:t>
            </a:r>
            <a:r>
              <a:rPr lang="en-US" dirty="0"/>
              <a:t> de Tempo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custDataLst>
              <p:tags r:id="rId2"/>
            </p:custDataLst>
          </p:nvPr>
        </p:nvGraphicFramePr>
        <p:xfrm>
          <a:off x="2359026" y="3200400"/>
          <a:ext cx="7167563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530670" imgH="2543223" progId="Visio.Drawing.6">
                  <p:embed/>
                </p:oleObj>
              </mc:Choice>
              <mc:Fallback>
                <p:oleObj name="VISIO" r:id="rId4" imgW="5530670" imgH="2543223" progId="Visio.Drawing.6">
                  <p:embed/>
                  <p:pic>
                    <p:nvPicPr>
                      <p:cNvPr id="5" name="Content Placeholder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026" y="3200400"/>
                        <a:ext cx="7167563" cy="329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E3FCFE49-F7D8-9F40-A47B-CD8F660E719E}" type="slidenum">
              <a:rPr lang="en-US" sz="180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82</a:t>
            </a:fld>
            <a:endParaRPr 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7574962" y="470250"/>
            <a:ext cx="838200" cy="838200"/>
          </a:xfrm>
          <a:prstGeom prst="ellipse">
            <a:avLst/>
          </a:prstGeom>
          <a:solidFill>
            <a:srgbClr val="F89BB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1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01247" y="552790"/>
            <a:ext cx="985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1200" b="1" dirty="0">
                <a:solidFill>
                  <a:srgbClr val="0070C0"/>
                </a:solidFill>
              </a:rPr>
              <a:t>S0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L</a:t>
            </a:r>
            <a:r>
              <a:rPr lang="en-US" sz="1200" baseline="-25000" dirty="0">
                <a:solidFill>
                  <a:srgbClr val="000000"/>
                </a:solidFill>
              </a:rPr>
              <a:t>A</a:t>
            </a:r>
            <a:r>
              <a:rPr lang="en-US" sz="1200" dirty="0">
                <a:solidFill>
                  <a:srgbClr val="000000"/>
                </a:solidFill>
              </a:rPr>
              <a:t>: green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L</a:t>
            </a:r>
            <a:r>
              <a:rPr lang="en-US" sz="1200" baseline="-25000" dirty="0">
                <a:solidFill>
                  <a:srgbClr val="000000"/>
                </a:solidFill>
              </a:rPr>
              <a:t>B</a:t>
            </a:r>
            <a:r>
              <a:rPr lang="en-US" sz="1200" dirty="0">
                <a:solidFill>
                  <a:srgbClr val="000000"/>
                </a:solidFill>
              </a:rPr>
              <a:t>: red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037155" y="468313"/>
            <a:ext cx="985630" cy="838200"/>
            <a:chOff x="4117285" y="1355035"/>
            <a:chExt cx="985630" cy="838200"/>
          </a:xfrm>
        </p:grpSpPr>
        <p:sp>
          <p:nvSpPr>
            <p:cNvPr id="9" name="Oval 8"/>
            <p:cNvSpPr/>
            <p:nvPr/>
          </p:nvSpPr>
          <p:spPr bwMode="auto">
            <a:xfrm>
              <a:off x="4191000" y="1355035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7285" y="1437574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S1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yellow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053177" y="2007252"/>
            <a:ext cx="985630" cy="838200"/>
            <a:chOff x="2974285" y="2136627"/>
            <a:chExt cx="985630" cy="838200"/>
          </a:xfrm>
        </p:grpSpPr>
        <p:sp>
          <p:nvSpPr>
            <p:cNvPr id="12" name="Oval 11"/>
            <p:cNvSpPr/>
            <p:nvPr/>
          </p:nvSpPr>
          <p:spPr bwMode="auto">
            <a:xfrm>
              <a:off x="3048000" y="2136627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74285" y="2219166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S2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green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96986" y="1992107"/>
            <a:ext cx="985630" cy="838200"/>
            <a:chOff x="1837084" y="1232452"/>
            <a:chExt cx="985630" cy="838200"/>
          </a:xfrm>
        </p:grpSpPr>
        <p:sp>
          <p:nvSpPr>
            <p:cNvPr id="15" name="Oval 14"/>
            <p:cNvSpPr/>
            <p:nvPr/>
          </p:nvSpPr>
          <p:spPr bwMode="auto">
            <a:xfrm>
              <a:off x="1910799" y="1232452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37084" y="1314991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S3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yellow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259136" y="370534"/>
            <a:ext cx="308055" cy="326119"/>
            <a:chOff x="1108058" y="1186459"/>
            <a:chExt cx="308055" cy="326119"/>
          </a:xfrm>
        </p:grpSpPr>
        <p:sp>
          <p:nvSpPr>
            <p:cNvPr id="18" name="Arc 17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25" idx="2"/>
            </p:cNvCxnSpPr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 rot="10800000">
            <a:off x="8982053" y="2639974"/>
            <a:ext cx="308055" cy="326119"/>
            <a:chOff x="1108058" y="1186459"/>
            <a:chExt cx="308055" cy="326119"/>
          </a:xfrm>
        </p:grpSpPr>
        <p:sp>
          <p:nvSpPr>
            <p:cNvPr id="21" name="Arc 20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Freeform 22"/>
          <p:cNvSpPr/>
          <p:nvPr/>
        </p:nvSpPr>
        <p:spPr bwMode="auto">
          <a:xfrm>
            <a:off x="8417786" y="748378"/>
            <a:ext cx="704999" cy="122914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Freeform 23"/>
          <p:cNvSpPr/>
          <p:nvPr/>
        </p:nvSpPr>
        <p:spPr bwMode="auto">
          <a:xfrm rot="5400000">
            <a:off x="9263970" y="1593797"/>
            <a:ext cx="72009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Freeform 24"/>
          <p:cNvSpPr/>
          <p:nvPr/>
        </p:nvSpPr>
        <p:spPr bwMode="auto">
          <a:xfrm rot="10959104">
            <a:off x="8388130" y="2439140"/>
            <a:ext cx="732587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Freeform 25"/>
          <p:cNvSpPr/>
          <p:nvPr/>
        </p:nvSpPr>
        <p:spPr bwMode="auto">
          <a:xfrm rot="16200000">
            <a:off x="7574298" y="1574272"/>
            <a:ext cx="69247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Freeform 26"/>
          <p:cNvSpPr/>
          <p:nvPr/>
        </p:nvSpPr>
        <p:spPr bwMode="auto">
          <a:xfrm rot="1804892">
            <a:off x="7303204" y="365068"/>
            <a:ext cx="536439" cy="50669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87347" y="309482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Reset</a:t>
            </a:r>
            <a:endParaRPr lang="en-US" i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17785" y="214194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A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87433" y="474029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A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85442" y="306488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>
                <a:solidFill>
                  <a:srgbClr val="000000"/>
                </a:solidFill>
                <a:latin typeface="Tahoma"/>
              </a:rPr>
              <a:t>__</a:t>
            </a:r>
            <a:endParaRPr lang="en-US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03886" y="2397812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>
                <a:solidFill>
                  <a:srgbClr val="000000"/>
                </a:solidFill>
                <a:latin typeface="Tahoma"/>
              </a:rPr>
              <a:t>__</a:t>
            </a:r>
            <a:endParaRPr lang="en-US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05825" y="2576006"/>
            <a:ext cx="359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B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15375" y="2787849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B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8259366" y="3195867"/>
            <a:ext cx="846886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9106527" y="3211012"/>
            <a:ext cx="114134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8C2C49-D8EA-EA44-8CE3-0D95487E7E00}"/>
              </a:ext>
            </a:extLst>
          </p:cNvPr>
          <p:cNvSpPr txBox="1"/>
          <p:nvPr/>
        </p:nvSpPr>
        <p:spPr>
          <a:xfrm>
            <a:off x="304800" y="1064302"/>
            <a:ext cx="30529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>
                <a:solidFill>
                  <a:srgbClr val="00B050"/>
                </a:solidFill>
                <a:latin typeface="+mn-lt"/>
              </a:rPr>
              <a:t>Green</a:t>
            </a:r>
            <a:r>
              <a:rPr lang="pt-BR" sz="2400" dirty="0">
                <a:latin typeface="+mn-lt"/>
              </a:rPr>
              <a:t> = verde.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 err="1">
                <a:solidFill>
                  <a:srgbClr val="FF0000"/>
                </a:solidFill>
                <a:latin typeface="+mn-lt"/>
              </a:rPr>
              <a:t>Red</a:t>
            </a:r>
            <a:r>
              <a:rPr lang="pt-BR" sz="2400" dirty="0">
                <a:latin typeface="+mn-lt"/>
              </a:rPr>
              <a:t> = vermelho.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 err="1">
                <a:solidFill>
                  <a:srgbClr val="FFFF01"/>
                </a:solidFill>
                <a:latin typeface="+mn-lt"/>
              </a:rPr>
              <a:t>Yellow</a:t>
            </a:r>
            <a:r>
              <a:rPr lang="pt-BR" sz="2400" dirty="0">
                <a:latin typeface="+mn-lt"/>
              </a:rPr>
              <a:t> = amarelo.</a:t>
            </a:r>
          </a:p>
        </p:txBody>
      </p:sp>
    </p:spTree>
    <p:extLst>
      <p:ext uri="{BB962C8B-B14F-4D97-AF65-F5344CB8AC3E}">
        <p14:creationId xmlns:p14="http://schemas.microsoft.com/office/powerpoint/2010/main" val="2567457072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FSM: </a:t>
            </a:r>
            <a:r>
              <a:rPr lang="en-US" dirty="0" err="1"/>
              <a:t>Diagrama</a:t>
            </a:r>
            <a:r>
              <a:rPr lang="en-US" dirty="0"/>
              <a:t> de Tempo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custDataLst>
              <p:tags r:id="rId2"/>
            </p:custDataLst>
          </p:nvPr>
        </p:nvGraphicFramePr>
        <p:xfrm>
          <a:off x="2359026" y="3200400"/>
          <a:ext cx="7167563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530670" imgH="2543223" progId="Visio.Drawing.6">
                  <p:embed/>
                </p:oleObj>
              </mc:Choice>
              <mc:Fallback>
                <p:oleObj name="VISIO" r:id="rId4" imgW="5530670" imgH="2543223" progId="Visio.Drawing.6">
                  <p:embed/>
                  <p:pic>
                    <p:nvPicPr>
                      <p:cNvPr id="5" name="Content Placeholder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026" y="3200400"/>
                        <a:ext cx="7167563" cy="329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E3FCFE49-F7D8-9F40-A47B-CD8F660E719E}" type="slidenum">
              <a:rPr lang="en-US" sz="180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83</a:t>
            </a:fld>
            <a:endParaRPr 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7574962" y="470250"/>
            <a:ext cx="838200" cy="838200"/>
          </a:xfrm>
          <a:prstGeom prst="ellipse">
            <a:avLst/>
          </a:prstGeom>
          <a:solidFill>
            <a:srgbClr val="F89BB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1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01247" y="552790"/>
            <a:ext cx="985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1200" b="1" dirty="0">
                <a:solidFill>
                  <a:srgbClr val="0070C0"/>
                </a:solidFill>
              </a:rPr>
              <a:t>S0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L</a:t>
            </a:r>
            <a:r>
              <a:rPr lang="en-US" sz="1200" baseline="-25000" dirty="0">
                <a:solidFill>
                  <a:srgbClr val="000000"/>
                </a:solidFill>
              </a:rPr>
              <a:t>A</a:t>
            </a:r>
            <a:r>
              <a:rPr lang="en-US" sz="1200" dirty="0">
                <a:solidFill>
                  <a:srgbClr val="000000"/>
                </a:solidFill>
              </a:rPr>
              <a:t>: green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L</a:t>
            </a:r>
            <a:r>
              <a:rPr lang="en-US" sz="1200" baseline="-25000" dirty="0">
                <a:solidFill>
                  <a:srgbClr val="000000"/>
                </a:solidFill>
              </a:rPr>
              <a:t>B</a:t>
            </a:r>
            <a:r>
              <a:rPr lang="en-US" sz="1200" dirty="0">
                <a:solidFill>
                  <a:srgbClr val="000000"/>
                </a:solidFill>
              </a:rPr>
              <a:t>: red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037155" y="468313"/>
            <a:ext cx="985630" cy="838200"/>
            <a:chOff x="4117285" y="1355035"/>
            <a:chExt cx="985630" cy="838200"/>
          </a:xfrm>
        </p:grpSpPr>
        <p:sp>
          <p:nvSpPr>
            <p:cNvPr id="9" name="Oval 8"/>
            <p:cNvSpPr/>
            <p:nvPr/>
          </p:nvSpPr>
          <p:spPr bwMode="auto">
            <a:xfrm>
              <a:off x="4191000" y="1355035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7285" y="1437574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S1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yellow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053177" y="2007252"/>
            <a:ext cx="985630" cy="838200"/>
            <a:chOff x="2974285" y="2136627"/>
            <a:chExt cx="985630" cy="838200"/>
          </a:xfrm>
        </p:grpSpPr>
        <p:sp>
          <p:nvSpPr>
            <p:cNvPr id="12" name="Oval 11"/>
            <p:cNvSpPr/>
            <p:nvPr/>
          </p:nvSpPr>
          <p:spPr bwMode="auto">
            <a:xfrm>
              <a:off x="3048000" y="2136627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74285" y="2219166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S2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green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96986" y="1992107"/>
            <a:ext cx="985630" cy="838200"/>
            <a:chOff x="1837084" y="1232452"/>
            <a:chExt cx="985630" cy="838200"/>
          </a:xfrm>
        </p:grpSpPr>
        <p:sp>
          <p:nvSpPr>
            <p:cNvPr id="15" name="Oval 14"/>
            <p:cNvSpPr/>
            <p:nvPr/>
          </p:nvSpPr>
          <p:spPr bwMode="auto">
            <a:xfrm>
              <a:off x="1910799" y="1232452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37084" y="1314991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S3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yellow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259136" y="370534"/>
            <a:ext cx="308055" cy="326119"/>
            <a:chOff x="1108058" y="1186459"/>
            <a:chExt cx="308055" cy="326119"/>
          </a:xfrm>
        </p:grpSpPr>
        <p:sp>
          <p:nvSpPr>
            <p:cNvPr id="18" name="Arc 17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25" idx="2"/>
            </p:cNvCxnSpPr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 rot="10800000">
            <a:off x="8982053" y="2639974"/>
            <a:ext cx="308055" cy="326119"/>
            <a:chOff x="1108058" y="1186459"/>
            <a:chExt cx="308055" cy="326119"/>
          </a:xfrm>
        </p:grpSpPr>
        <p:sp>
          <p:nvSpPr>
            <p:cNvPr id="21" name="Arc 20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Freeform 22"/>
          <p:cNvSpPr/>
          <p:nvPr/>
        </p:nvSpPr>
        <p:spPr bwMode="auto">
          <a:xfrm>
            <a:off x="8417786" y="748378"/>
            <a:ext cx="704999" cy="122914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Freeform 23"/>
          <p:cNvSpPr/>
          <p:nvPr/>
        </p:nvSpPr>
        <p:spPr bwMode="auto">
          <a:xfrm rot="5400000">
            <a:off x="9263970" y="1593797"/>
            <a:ext cx="72009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Freeform 24"/>
          <p:cNvSpPr/>
          <p:nvPr/>
        </p:nvSpPr>
        <p:spPr bwMode="auto">
          <a:xfrm rot="10959104">
            <a:off x="8388130" y="2439140"/>
            <a:ext cx="732587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Freeform 25"/>
          <p:cNvSpPr/>
          <p:nvPr/>
        </p:nvSpPr>
        <p:spPr bwMode="auto">
          <a:xfrm rot="16200000">
            <a:off x="7574298" y="1574272"/>
            <a:ext cx="69247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Freeform 26"/>
          <p:cNvSpPr/>
          <p:nvPr/>
        </p:nvSpPr>
        <p:spPr bwMode="auto">
          <a:xfrm rot="1804892">
            <a:off x="7303204" y="365068"/>
            <a:ext cx="536439" cy="50669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87347" y="309482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Reset</a:t>
            </a:r>
            <a:endParaRPr lang="en-US" i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17785" y="214194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FF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FF0000"/>
                </a:solidFill>
                <a:latin typeface="Tahoma"/>
              </a:rPr>
              <a:t>A</a:t>
            </a:r>
            <a:endParaRPr lang="en-US" i="1" baseline="-25000" dirty="0">
              <a:solidFill>
                <a:srgbClr val="FF0000"/>
              </a:solidFill>
              <a:latin typeface="Tahom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87433" y="474029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A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85442" y="306488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000000"/>
                </a:solidFill>
                <a:latin typeface="Tahoma"/>
              </a:rPr>
              <a:t>__</a:t>
            </a:r>
            <a:endParaRPr lang="en-US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03886" y="2397812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>
                <a:solidFill>
                  <a:srgbClr val="000000"/>
                </a:solidFill>
                <a:latin typeface="Tahoma"/>
              </a:rPr>
              <a:t>__</a:t>
            </a:r>
            <a:endParaRPr lang="en-US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05825" y="2576006"/>
            <a:ext cx="359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B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15375" y="2787849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B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9106527" y="3211012"/>
            <a:ext cx="1141343" cy="3256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2B3ACC-5613-504F-97A2-5ED53A81931F}"/>
              </a:ext>
            </a:extLst>
          </p:cNvPr>
          <p:cNvSpPr txBox="1"/>
          <p:nvPr/>
        </p:nvSpPr>
        <p:spPr>
          <a:xfrm>
            <a:off x="304800" y="1064302"/>
            <a:ext cx="30529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>
                <a:solidFill>
                  <a:srgbClr val="00B050"/>
                </a:solidFill>
                <a:latin typeface="+mn-lt"/>
              </a:rPr>
              <a:t>Green</a:t>
            </a:r>
            <a:r>
              <a:rPr lang="pt-BR" sz="2400" dirty="0">
                <a:latin typeface="+mn-lt"/>
              </a:rPr>
              <a:t> = verde.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 err="1">
                <a:solidFill>
                  <a:srgbClr val="FF0000"/>
                </a:solidFill>
                <a:latin typeface="+mn-lt"/>
              </a:rPr>
              <a:t>Red</a:t>
            </a:r>
            <a:r>
              <a:rPr lang="pt-BR" sz="2400" dirty="0">
                <a:latin typeface="+mn-lt"/>
              </a:rPr>
              <a:t> = vermelho.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 err="1">
                <a:solidFill>
                  <a:srgbClr val="FFFF01"/>
                </a:solidFill>
                <a:latin typeface="+mn-lt"/>
              </a:rPr>
              <a:t>Yellow</a:t>
            </a:r>
            <a:r>
              <a:rPr lang="pt-BR" sz="2400" dirty="0">
                <a:latin typeface="+mn-lt"/>
              </a:rPr>
              <a:t> = amarelo.</a:t>
            </a:r>
          </a:p>
        </p:txBody>
      </p:sp>
    </p:spTree>
    <p:extLst>
      <p:ext uri="{BB962C8B-B14F-4D97-AF65-F5344CB8AC3E}">
        <p14:creationId xmlns:p14="http://schemas.microsoft.com/office/powerpoint/2010/main" val="349865711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FSM: </a:t>
            </a:r>
            <a:r>
              <a:rPr lang="en-US" dirty="0" err="1"/>
              <a:t>Diagrama</a:t>
            </a:r>
            <a:r>
              <a:rPr lang="en-US" dirty="0"/>
              <a:t> de Tempo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custDataLst>
              <p:tags r:id="rId2"/>
            </p:custDataLst>
          </p:nvPr>
        </p:nvGraphicFramePr>
        <p:xfrm>
          <a:off x="2359026" y="3200400"/>
          <a:ext cx="7167563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530670" imgH="2543223" progId="Visio.Drawing.6">
                  <p:embed/>
                </p:oleObj>
              </mc:Choice>
              <mc:Fallback>
                <p:oleObj name="VISIO" r:id="rId4" imgW="5530670" imgH="2543223" progId="Visio.Drawing.6">
                  <p:embed/>
                  <p:pic>
                    <p:nvPicPr>
                      <p:cNvPr id="5" name="Content Placeholder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026" y="3200400"/>
                        <a:ext cx="7167563" cy="329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E3FCFE49-F7D8-9F40-A47B-CD8F660E719E}" type="slidenum">
              <a:rPr lang="en-US" sz="180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84</a:t>
            </a:fld>
            <a:endParaRPr 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7574962" y="47025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endParaRPr lang="en-US" sz="1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01247" y="552790"/>
            <a:ext cx="985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1200" b="1" dirty="0">
                <a:solidFill>
                  <a:srgbClr val="0070C0"/>
                </a:solidFill>
              </a:rPr>
              <a:t>S0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L</a:t>
            </a:r>
            <a:r>
              <a:rPr lang="en-US" sz="1200" baseline="-25000" dirty="0">
                <a:solidFill>
                  <a:srgbClr val="000000"/>
                </a:solidFill>
              </a:rPr>
              <a:t>A</a:t>
            </a:r>
            <a:r>
              <a:rPr lang="en-US" sz="1200" dirty="0">
                <a:solidFill>
                  <a:srgbClr val="000000"/>
                </a:solidFill>
              </a:rPr>
              <a:t>: green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L</a:t>
            </a:r>
            <a:r>
              <a:rPr lang="en-US" sz="1200" baseline="-25000" dirty="0">
                <a:solidFill>
                  <a:srgbClr val="000000"/>
                </a:solidFill>
              </a:rPr>
              <a:t>B</a:t>
            </a:r>
            <a:r>
              <a:rPr lang="en-US" sz="1200" dirty="0">
                <a:solidFill>
                  <a:srgbClr val="000000"/>
                </a:solidFill>
              </a:rPr>
              <a:t>: red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037155" y="468313"/>
            <a:ext cx="985630" cy="838200"/>
            <a:chOff x="4117285" y="1355035"/>
            <a:chExt cx="985630" cy="838200"/>
          </a:xfrm>
        </p:grpSpPr>
        <p:sp>
          <p:nvSpPr>
            <p:cNvPr id="9" name="Oval 8"/>
            <p:cNvSpPr/>
            <p:nvPr/>
          </p:nvSpPr>
          <p:spPr bwMode="auto">
            <a:xfrm>
              <a:off x="4191000" y="1355035"/>
              <a:ext cx="838200" cy="838200"/>
            </a:xfrm>
            <a:prstGeom prst="ellipse">
              <a:avLst/>
            </a:prstGeom>
            <a:solidFill>
              <a:srgbClr val="F89BBA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7285" y="1437574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S1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yellow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053177" y="2007252"/>
            <a:ext cx="985630" cy="838200"/>
            <a:chOff x="2974285" y="2136627"/>
            <a:chExt cx="985630" cy="838200"/>
          </a:xfrm>
        </p:grpSpPr>
        <p:sp>
          <p:nvSpPr>
            <p:cNvPr id="12" name="Oval 11"/>
            <p:cNvSpPr/>
            <p:nvPr/>
          </p:nvSpPr>
          <p:spPr bwMode="auto">
            <a:xfrm>
              <a:off x="3048000" y="2136627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74285" y="2219166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S2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green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96986" y="1992107"/>
            <a:ext cx="985630" cy="838200"/>
            <a:chOff x="1837084" y="1232452"/>
            <a:chExt cx="985630" cy="838200"/>
          </a:xfrm>
        </p:grpSpPr>
        <p:sp>
          <p:nvSpPr>
            <p:cNvPr id="15" name="Oval 14"/>
            <p:cNvSpPr/>
            <p:nvPr/>
          </p:nvSpPr>
          <p:spPr bwMode="auto">
            <a:xfrm>
              <a:off x="1910799" y="1232452"/>
              <a:ext cx="838200" cy="838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sz="1000" dirty="0">
                <a:solidFill>
                  <a:srgbClr val="000000"/>
                </a:solidFill>
                <a:latin typeface="Tahom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37084" y="1314991"/>
              <a:ext cx="985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1" dirty="0">
                  <a:solidFill>
                    <a:srgbClr val="0070C0"/>
                  </a:solidFill>
                </a:rPr>
                <a:t>S3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</a:rPr>
                <a:t>: red</a:t>
              </a:r>
            </a:p>
            <a:p>
              <a:pPr algn="ctr" eaLnBrk="1" hangingPunct="1">
                <a:defRPr/>
              </a:pPr>
              <a:r>
                <a:rPr lang="en-US" sz="1200" dirty="0">
                  <a:solidFill>
                    <a:srgbClr val="000000"/>
                  </a:solidFill>
                </a:rPr>
                <a:t>L</a:t>
              </a:r>
              <a:r>
                <a:rPr lang="en-US" sz="1200" baseline="-25000" dirty="0">
                  <a:solidFill>
                    <a:srgbClr val="000000"/>
                  </a:solidFill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</a:rPr>
                <a:t>: yellow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259136" y="370534"/>
            <a:ext cx="308055" cy="326119"/>
            <a:chOff x="1108058" y="1186459"/>
            <a:chExt cx="308055" cy="326119"/>
          </a:xfrm>
        </p:grpSpPr>
        <p:sp>
          <p:nvSpPr>
            <p:cNvPr id="18" name="Arc 17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25" idx="2"/>
            </p:cNvCxnSpPr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 rot="10800000">
            <a:off x="8982053" y="2639974"/>
            <a:ext cx="308055" cy="326119"/>
            <a:chOff x="1108058" y="1186459"/>
            <a:chExt cx="308055" cy="326119"/>
          </a:xfrm>
        </p:grpSpPr>
        <p:sp>
          <p:nvSpPr>
            <p:cNvPr id="21" name="Arc 20"/>
            <p:cNvSpPr/>
            <p:nvPr/>
          </p:nvSpPr>
          <p:spPr bwMode="auto">
            <a:xfrm rot="245511">
              <a:off x="1108058" y="1186459"/>
              <a:ext cx="308055" cy="300829"/>
            </a:xfrm>
            <a:prstGeom prst="arc">
              <a:avLst>
                <a:gd name="adj1" fmla="val 9565068"/>
                <a:gd name="adj2" fmla="val 471922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H="1">
              <a:off x="1203289" y="1486218"/>
              <a:ext cx="77807" cy="2636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Freeform 22"/>
          <p:cNvSpPr/>
          <p:nvPr/>
        </p:nvSpPr>
        <p:spPr bwMode="auto">
          <a:xfrm>
            <a:off x="8417786" y="748378"/>
            <a:ext cx="704999" cy="122914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Freeform 23"/>
          <p:cNvSpPr/>
          <p:nvPr/>
        </p:nvSpPr>
        <p:spPr bwMode="auto">
          <a:xfrm rot="5400000">
            <a:off x="9263970" y="1593797"/>
            <a:ext cx="72009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Freeform 24"/>
          <p:cNvSpPr/>
          <p:nvPr/>
        </p:nvSpPr>
        <p:spPr bwMode="auto">
          <a:xfrm rot="10959104">
            <a:off x="8388130" y="2439140"/>
            <a:ext cx="732587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Freeform 25"/>
          <p:cNvSpPr/>
          <p:nvPr/>
        </p:nvSpPr>
        <p:spPr bwMode="auto">
          <a:xfrm rot="16200000">
            <a:off x="7574298" y="1574272"/>
            <a:ext cx="692470" cy="138536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Freeform 26"/>
          <p:cNvSpPr/>
          <p:nvPr/>
        </p:nvSpPr>
        <p:spPr bwMode="auto">
          <a:xfrm rot="1804892">
            <a:off x="7303204" y="365068"/>
            <a:ext cx="536439" cy="50669"/>
          </a:xfrm>
          <a:custGeom>
            <a:avLst/>
            <a:gdLst>
              <a:gd name="connsiteX0" fmla="*/ 0 w 674370"/>
              <a:gd name="connsiteY0" fmla="*/ 138536 h 138536"/>
              <a:gd name="connsiteX1" fmla="*/ 285750 w 674370"/>
              <a:gd name="connsiteY1" fmla="*/ 1376 h 138536"/>
              <a:gd name="connsiteX2" fmla="*/ 674370 w 674370"/>
              <a:gd name="connsiteY2" fmla="*/ 64241 h 13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370" h="138536">
                <a:moveTo>
                  <a:pt x="0" y="138536"/>
                </a:moveTo>
                <a:cubicBezTo>
                  <a:pt x="86677" y="76147"/>
                  <a:pt x="173355" y="13759"/>
                  <a:pt x="285750" y="1376"/>
                </a:cubicBezTo>
                <a:cubicBezTo>
                  <a:pt x="398145" y="-11007"/>
                  <a:pt x="674370" y="64241"/>
                  <a:pt x="674370" y="64241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87347" y="309482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Reset</a:t>
            </a:r>
            <a:endParaRPr lang="en-US" i="1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17785" y="214194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A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87433" y="474029"/>
            <a:ext cx="35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FF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FF0000"/>
                </a:solidFill>
                <a:latin typeface="Tahoma"/>
              </a:rPr>
              <a:t>A</a:t>
            </a:r>
            <a:endParaRPr lang="en-US" i="1" baseline="-25000" dirty="0">
              <a:solidFill>
                <a:srgbClr val="FF0000"/>
              </a:solidFill>
              <a:latin typeface="Tahom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85442" y="306488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FF0000"/>
                </a:solidFill>
                <a:latin typeface="Tahoma"/>
              </a:rPr>
              <a:t>__</a:t>
            </a:r>
            <a:endParaRPr lang="en-US" baseline="-25000" dirty="0">
              <a:solidFill>
                <a:srgbClr val="FF0000"/>
              </a:solidFill>
              <a:latin typeface="Tahom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03886" y="2397812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>
                <a:solidFill>
                  <a:srgbClr val="000000"/>
                </a:solidFill>
                <a:latin typeface="Tahoma"/>
              </a:rPr>
              <a:t>__</a:t>
            </a:r>
            <a:endParaRPr lang="en-US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05825" y="2576006"/>
            <a:ext cx="359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B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15375" y="2787849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0000"/>
                </a:solidFill>
                <a:latin typeface="Tahoma"/>
              </a:rPr>
              <a:t>T</a:t>
            </a:r>
            <a:r>
              <a:rPr lang="en-US" sz="1400" i="1" baseline="-25000" dirty="0">
                <a:solidFill>
                  <a:srgbClr val="000000"/>
                </a:solidFill>
                <a:latin typeface="Tahoma"/>
              </a:rPr>
              <a:t>B</a:t>
            </a:r>
            <a:endParaRPr lang="en-US" i="1" baseline="-25000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B7985B-4641-984D-A108-6B11C46988CA}"/>
              </a:ext>
            </a:extLst>
          </p:cNvPr>
          <p:cNvSpPr txBox="1"/>
          <p:nvPr/>
        </p:nvSpPr>
        <p:spPr>
          <a:xfrm>
            <a:off x="1425328" y="6481666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 err="1">
                <a:solidFill>
                  <a:srgbClr val="0432FF"/>
                </a:solidFill>
              </a:rPr>
              <a:t>veja</a:t>
            </a:r>
            <a:r>
              <a:rPr lang="en-US" b="1" dirty="0">
                <a:solidFill>
                  <a:srgbClr val="0432FF"/>
                </a:solidFill>
              </a:rPr>
              <a:t> H&amp;H </a:t>
            </a:r>
            <a:r>
              <a:rPr lang="en-US" b="1" dirty="0" err="1">
                <a:solidFill>
                  <a:srgbClr val="0432FF"/>
                </a:solidFill>
              </a:rPr>
              <a:t>seção</a:t>
            </a:r>
            <a:r>
              <a:rPr lang="en-US" b="1" dirty="0">
                <a:solidFill>
                  <a:srgbClr val="0432FF"/>
                </a:solidFill>
              </a:rPr>
              <a:t> 3.4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D89C73-7DF7-CF4D-8E18-56DE8D10C39E}"/>
              </a:ext>
            </a:extLst>
          </p:cNvPr>
          <p:cNvSpPr txBox="1"/>
          <p:nvPr/>
        </p:nvSpPr>
        <p:spPr>
          <a:xfrm>
            <a:off x="304800" y="1064302"/>
            <a:ext cx="305299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>
                <a:solidFill>
                  <a:srgbClr val="00B050"/>
                </a:solidFill>
                <a:latin typeface="+mn-lt"/>
              </a:rPr>
              <a:t>Green</a:t>
            </a:r>
            <a:r>
              <a:rPr lang="pt-BR" sz="2400" dirty="0">
                <a:latin typeface="+mn-lt"/>
              </a:rPr>
              <a:t> = verde.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 err="1">
                <a:solidFill>
                  <a:srgbClr val="FF0000"/>
                </a:solidFill>
                <a:latin typeface="+mn-lt"/>
              </a:rPr>
              <a:t>Red</a:t>
            </a:r>
            <a:r>
              <a:rPr lang="pt-BR" sz="2400" dirty="0">
                <a:latin typeface="+mn-lt"/>
              </a:rPr>
              <a:t> = vermelho.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pt-BR" sz="2400" dirty="0" err="1">
                <a:solidFill>
                  <a:srgbClr val="FFFF01"/>
                </a:solidFill>
                <a:latin typeface="+mn-lt"/>
              </a:rPr>
              <a:t>Yellow</a:t>
            </a:r>
            <a:r>
              <a:rPr lang="pt-BR" sz="2400" dirty="0">
                <a:latin typeface="+mn-lt"/>
              </a:rPr>
              <a:t> = amarelo.</a:t>
            </a:r>
          </a:p>
        </p:txBody>
      </p:sp>
    </p:spTree>
    <p:extLst>
      <p:ext uri="{BB962C8B-B14F-4D97-AF65-F5344CB8AC3E}">
        <p14:creationId xmlns:p14="http://schemas.microsoft.com/office/powerpoint/2010/main" val="2470059395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528" y="1214203"/>
            <a:ext cx="10761272" cy="2062397"/>
          </a:xfrm>
        </p:spPr>
        <p:txBody>
          <a:bodyPr/>
          <a:lstStyle/>
          <a:p>
            <a:pPr algn="ctr"/>
            <a:r>
              <a:rPr lang="en-US" dirty="0" err="1"/>
              <a:t>Máquinas</a:t>
            </a:r>
            <a:r>
              <a:rPr lang="en-US" dirty="0"/>
              <a:t> de Estado </a:t>
            </a:r>
            <a:r>
              <a:rPr lang="en-US" dirty="0" err="1"/>
              <a:t>Finito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Codificação</a:t>
            </a:r>
            <a:r>
              <a:rPr lang="en-US" dirty="0"/>
              <a:t> de </a:t>
            </a:r>
            <a:r>
              <a:rPr lang="en-US" dirty="0" err="1"/>
              <a:t>Estados</a:t>
            </a:r>
            <a:r>
              <a:rPr lang="en-US" dirty="0"/>
              <a:t>)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hangingPunct="0">
              <a:defRPr/>
            </a:pPr>
            <a:fld id="{5BEF67B4-941F-4736-A122-66E8AE1B4197}" type="slidenum">
              <a:rPr lang="en-US" altLang="en-US" sz="180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85</a:t>
            </a:fld>
            <a:endParaRPr lang="en-US" altLang="en-US" sz="180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586120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18129"/>
          </a:xfrm>
        </p:spPr>
        <p:txBody>
          <a:bodyPr/>
          <a:lstStyle/>
          <a:p>
            <a:r>
              <a:rPr lang="pt-BR" dirty="0"/>
              <a:t>FSM: Codificação de Estados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07588"/>
            <a:ext cx="11480800" cy="5708072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ea typeface="Cambria" charset="0"/>
                <a:cs typeface="Cambria" charset="0"/>
              </a:rPr>
              <a:t>Três codificações diferentes com vantagens e desvantagens:</a:t>
            </a:r>
          </a:p>
          <a:p>
            <a:pPr marL="1154112" lvl="2" indent="-457200">
              <a:buSzPct val="100000"/>
              <a:buFont typeface="+mj-lt"/>
              <a:buAutoNum type="arabicPeriod"/>
            </a:pPr>
            <a:r>
              <a:rPr lang="pt-BR" b="1" dirty="0">
                <a:ea typeface="Cambria" charset="0"/>
                <a:cs typeface="Cambria" charset="0"/>
              </a:rPr>
              <a:t>Codificação binária (</a:t>
            </a:r>
            <a:r>
              <a:rPr lang="pt-BR" b="1" dirty="0" err="1">
                <a:ea typeface="Cambria" charset="0"/>
                <a:cs typeface="Cambria" charset="0"/>
              </a:rPr>
              <a:t>Fully</a:t>
            </a:r>
            <a:r>
              <a:rPr lang="pt-BR" b="1" dirty="0">
                <a:ea typeface="Cambria" charset="0"/>
                <a:cs typeface="Cambria" charset="0"/>
              </a:rPr>
              <a:t> </a:t>
            </a:r>
            <a:r>
              <a:rPr lang="pt-BR" b="1" dirty="0" err="1">
                <a:ea typeface="Cambria" charset="0"/>
                <a:cs typeface="Cambria" charset="0"/>
              </a:rPr>
              <a:t>Encoded</a:t>
            </a:r>
            <a:r>
              <a:rPr lang="pt-BR" b="1" dirty="0">
                <a:ea typeface="Cambria" charset="0"/>
                <a:cs typeface="Cambria" charset="0"/>
              </a:rPr>
              <a:t>)</a:t>
            </a:r>
          </a:p>
          <a:p>
            <a:pPr marL="1154112" lvl="2" indent="-457200">
              <a:buSzPct val="100000"/>
              <a:buFont typeface="+mj-lt"/>
              <a:buAutoNum type="arabicPeriod"/>
            </a:pPr>
            <a:r>
              <a:rPr lang="pt-BR" b="1" dirty="0">
                <a:ea typeface="Cambria" charset="0"/>
                <a:cs typeface="Cambria" charset="0"/>
              </a:rPr>
              <a:t>Codificação 1-Hot (1-Hot </a:t>
            </a:r>
            <a:r>
              <a:rPr lang="pt-BR" b="1" dirty="0" err="1">
                <a:ea typeface="Cambria" charset="0"/>
                <a:cs typeface="Cambria" charset="0"/>
              </a:rPr>
              <a:t>Encoded</a:t>
            </a:r>
            <a:r>
              <a:rPr lang="pt-BR" b="1" dirty="0">
                <a:ea typeface="Cambria" charset="0"/>
                <a:cs typeface="Cambria" charset="0"/>
              </a:rPr>
              <a:t>)</a:t>
            </a:r>
          </a:p>
          <a:p>
            <a:pPr marL="1154112" lvl="2" indent="-457200">
              <a:buSzPct val="100000"/>
              <a:buFont typeface="+mj-lt"/>
              <a:buAutoNum type="arabicPeriod"/>
            </a:pPr>
            <a:r>
              <a:rPr lang="pt-BR" b="1" dirty="0">
                <a:ea typeface="Cambria" charset="0"/>
                <a:cs typeface="Cambria" charset="0"/>
              </a:rPr>
              <a:t>Saída Codificada (Output </a:t>
            </a:r>
            <a:r>
              <a:rPr lang="pt-BR" b="1" dirty="0" err="1">
                <a:ea typeface="Cambria" charset="0"/>
                <a:cs typeface="Cambria" charset="0"/>
              </a:rPr>
              <a:t>Encoded</a:t>
            </a:r>
            <a:r>
              <a:rPr lang="pt-BR" b="1" dirty="0">
                <a:ea typeface="Cambria" charset="0"/>
                <a:cs typeface="Cambria" charset="0"/>
              </a:rPr>
              <a:t>)</a:t>
            </a:r>
          </a:p>
          <a:p>
            <a:pPr marL="801687" lvl="1" indent="-457200">
              <a:buSzPct val="100000"/>
              <a:buFont typeface="+mj-lt"/>
              <a:buAutoNum type="arabicPeriod"/>
            </a:pPr>
            <a:endParaRPr lang="pt-BR" sz="1800" dirty="0">
              <a:ea typeface="Cambria" charset="0"/>
              <a:cs typeface="Cambria" charset="0"/>
            </a:endParaRPr>
          </a:p>
          <a:p>
            <a:r>
              <a:rPr lang="pt-BR" dirty="0">
                <a:ea typeface="Cambria" charset="0"/>
                <a:cs typeface="Cambria" charset="0"/>
              </a:rPr>
              <a:t>Um exemplo: semáforo </a:t>
            </a:r>
            <a:r>
              <a:rPr lang="pt-BR" b="1" dirty="0" err="1">
                <a:ea typeface="Cambria" charset="0"/>
                <a:cs typeface="Cambria" charset="0"/>
              </a:rPr>
              <a:t>Suiço</a:t>
            </a:r>
            <a:r>
              <a:rPr lang="pt-BR" dirty="0">
                <a:ea typeface="Cambria" charset="0"/>
                <a:cs typeface="Cambria" charset="0"/>
              </a:rPr>
              <a:t> com 4 estados.</a:t>
            </a:r>
          </a:p>
          <a:p>
            <a:pPr lvl="1"/>
            <a:r>
              <a:rPr lang="pt-BR" dirty="0">
                <a:ea typeface="Cambria" charset="0"/>
                <a:cs typeface="Cambria" charset="0"/>
              </a:rPr>
              <a:t>Os estados proporcionam saídas com luz Verde, Amarela, Vermelha, </a:t>
            </a:r>
            <a:r>
              <a:rPr lang="pt-BR" dirty="0" err="1">
                <a:ea typeface="Cambria" charset="0"/>
                <a:cs typeface="Cambria" charset="0"/>
              </a:rPr>
              <a:t>Amarela+Vermelha</a:t>
            </a:r>
            <a:r>
              <a:rPr lang="pt-BR" dirty="0">
                <a:ea typeface="Cambria" charset="0"/>
                <a:cs typeface="Cambria" charset="0"/>
              </a:rPr>
              <a:t>:</a:t>
            </a:r>
          </a:p>
          <a:p>
            <a:pPr lvl="1"/>
            <a:endParaRPr lang="pt-BR" sz="1100" dirty="0">
              <a:ea typeface="Cambria" charset="0"/>
              <a:cs typeface="Cambria" charset="0"/>
            </a:endParaRPr>
          </a:p>
          <a:p>
            <a:pPr lvl="1"/>
            <a:endParaRPr lang="pt-BR" sz="2400" dirty="0">
              <a:ea typeface="Cambria" charset="0"/>
              <a:cs typeface="Cambri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86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3857828" y="4186080"/>
            <a:ext cx="914400" cy="22796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981251" y="4286964"/>
            <a:ext cx="667555" cy="666482"/>
          </a:xfrm>
          <a:prstGeom prst="ellipse">
            <a:avLst/>
          </a:prstGeom>
          <a:solidFill>
            <a:srgbClr val="FF000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981250" y="5004783"/>
            <a:ext cx="667555" cy="666482"/>
          </a:xfrm>
          <a:prstGeom prst="ellipse">
            <a:avLst/>
          </a:prstGeom>
          <a:solidFill>
            <a:srgbClr val="FFFF0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981249" y="5722602"/>
            <a:ext cx="667555" cy="666482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029200" y="4186080"/>
            <a:ext cx="914400" cy="22796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152623" y="4286964"/>
            <a:ext cx="667555" cy="666482"/>
          </a:xfrm>
          <a:prstGeom prst="ellipse">
            <a:avLst/>
          </a:prstGeom>
          <a:solidFill>
            <a:srgbClr val="FF000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152622" y="5004783"/>
            <a:ext cx="667555" cy="666482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152621" y="5722602"/>
            <a:ext cx="667555" cy="666482"/>
          </a:xfrm>
          <a:prstGeom prst="ellipse">
            <a:avLst/>
          </a:prstGeom>
          <a:solidFill>
            <a:srgbClr val="00B05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6200572" y="4186080"/>
            <a:ext cx="914400" cy="22796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323995" y="4286964"/>
            <a:ext cx="667555" cy="66648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6323994" y="5004783"/>
            <a:ext cx="667555" cy="666482"/>
          </a:xfrm>
          <a:prstGeom prst="ellipse">
            <a:avLst/>
          </a:prstGeom>
          <a:solidFill>
            <a:srgbClr val="FFFF0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323993" y="5722602"/>
            <a:ext cx="667555" cy="666482"/>
          </a:xfrm>
          <a:prstGeom prst="ellipse">
            <a:avLst/>
          </a:prstGeom>
          <a:solidFill>
            <a:srgbClr val="00B05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7386638" y="4186080"/>
            <a:ext cx="914400" cy="227965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510061" y="4286964"/>
            <a:ext cx="667555" cy="666482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7510060" y="5004783"/>
            <a:ext cx="667555" cy="666482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7510059" y="5722602"/>
            <a:ext cx="667555" cy="666482"/>
          </a:xfrm>
          <a:prstGeom prst="ellipse">
            <a:avLst/>
          </a:prstGeom>
          <a:solidFill>
            <a:srgbClr val="00B050">
              <a:alpha val="1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pt-B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851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FSM: Codificação de Estados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969148"/>
            <a:ext cx="11576052" cy="5484012"/>
          </a:xfrm>
        </p:spPr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pt-BR" b="1" dirty="0">
                <a:ea typeface="Cambria" charset="0"/>
                <a:cs typeface="Cambria" charset="0"/>
              </a:rPr>
              <a:t>Codificação binária (</a:t>
            </a:r>
            <a:r>
              <a:rPr lang="pt-BR" b="1" dirty="0" err="1">
                <a:ea typeface="Cambria" charset="0"/>
                <a:cs typeface="Cambria" charset="0"/>
              </a:rPr>
              <a:t>Full</a:t>
            </a:r>
            <a:r>
              <a:rPr lang="pt-BR" b="1" dirty="0">
                <a:ea typeface="Cambria" charset="0"/>
                <a:cs typeface="Cambria" charset="0"/>
              </a:rPr>
              <a:t> </a:t>
            </a:r>
            <a:r>
              <a:rPr lang="pt-BR" b="1" dirty="0" err="1">
                <a:ea typeface="Cambria" charset="0"/>
                <a:cs typeface="Cambria" charset="0"/>
              </a:rPr>
              <a:t>Encoding</a:t>
            </a:r>
            <a:r>
              <a:rPr lang="pt-BR" b="1" dirty="0">
                <a:ea typeface="Cambria" charset="0"/>
                <a:cs typeface="Cambria" charset="0"/>
              </a:rPr>
              <a:t>):</a:t>
            </a:r>
          </a:p>
          <a:p>
            <a:pPr lvl="1"/>
            <a:r>
              <a:rPr lang="pt-BR" sz="2400" dirty="0">
                <a:ea typeface="Cambria" charset="0"/>
                <a:cs typeface="Cambria" charset="0"/>
              </a:rPr>
              <a:t>Usa o menor número possível de bits (</a:t>
            </a:r>
            <a:r>
              <a:rPr lang="pt-BR" sz="2200" i="1" dirty="0">
                <a:ea typeface="Cambria" charset="0"/>
                <a:cs typeface="Cambria" charset="0"/>
              </a:rPr>
              <a:t>log</a:t>
            </a:r>
            <a:r>
              <a:rPr lang="pt-BR" sz="2200" i="1" baseline="-25000" dirty="0">
                <a:ea typeface="Cambria" charset="0"/>
                <a:cs typeface="Cambria" charset="0"/>
              </a:rPr>
              <a:t>2</a:t>
            </a:r>
            <a:r>
              <a:rPr lang="pt-BR" sz="2200" i="1" dirty="0">
                <a:ea typeface="Cambria" charset="0"/>
                <a:cs typeface="Cambria" charset="0"/>
              </a:rPr>
              <a:t>(</a:t>
            </a:r>
            <a:r>
              <a:rPr lang="pt-BR" sz="2200" i="1" dirty="0" err="1">
                <a:ea typeface="Cambria" charset="0"/>
                <a:cs typeface="Cambria" charset="0"/>
              </a:rPr>
              <a:t>num_estados</a:t>
            </a:r>
            <a:r>
              <a:rPr lang="pt-BR" sz="2200" i="1" dirty="0">
                <a:ea typeface="Cambria" charset="0"/>
                <a:cs typeface="Cambria" charset="0"/>
              </a:rPr>
              <a:t>)</a:t>
            </a:r>
            <a:r>
              <a:rPr lang="pt-BR" sz="2200" dirty="0">
                <a:ea typeface="Cambria" charset="0"/>
                <a:cs typeface="Cambria" charset="0"/>
              </a:rPr>
              <a:t>)</a:t>
            </a:r>
            <a:r>
              <a:rPr lang="pt-BR" sz="2200" i="1" dirty="0">
                <a:ea typeface="Cambria" charset="0"/>
                <a:cs typeface="Cambria" charset="0"/>
              </a:rPr>
              <a:t> </a:t>
            </a:r>
            <a:r>
              <a:rPr lang="pt-BR" sz="2200" dirty="0">
                <a:ea typeface="Cambria" charset="0"/>
                <a:cs typeface="Cambria" charset="0"/>
              </a:rPr>
              <a:t>para representar os estados.</a:t>
            </a:r>
          </a:p>
          <a:p>
            <a:pPr lvl="1"/>
            <a:r>
              <a:rPr lang="pt-BR" sz="2400" i="1" dirty="0">
                <a:ea typeface="Cambria" charset="0"/>
                <a:cs typeface="Cambria" charset="0"/>
              </a:rPr>
              <a:t>Exemplo: </a:t>
            </a:r>
            <a:r>
              <a:rPr lang="pt-BR" sz="2400" dirty="0">
                <a:ea typeface="Cambria" charset="0"/>
                <a:cs typeface="Cambria" charset="0"/>
              </a:rPr>
              <a:t>00-&gt;verde; 01-&gt;amarelo; 10-&gt;vermelho; 11-&gt;</a:t>
            </a:r>
            <a:r>
              <a:rPr lang="pt-BR" sz="2400" dirty="0" err="1">
                <a:ea typeface="Cambria" charset="0"/>
                <a:cs typeface="Cambria" charset="0"/>
              </a:rPr>
              <a:t>vermelho+amarelo</a:t>
            </a:r>
            <a:r>
              <a:rPr lang="pt-BR" sz="2400" dirty="0">
                <a:ea typeface="Cambria" charset="0"/>
                <a:cs typeface="Cambria" charset="0"/>
              </a:rPr>
              <a:t>;</a:t>
            </a:r>
          </a:p>
          <a:p>
            <a:pPr lvl="1"/>
            <a:r>
              <a:rPr lang="pt-BR" sz="2400" b="1" dirty="0">
                <a:solidFill>
                  <a:schemeClr val="accent6"/>
                </a:solidFill>
                <a:ea typeface="Cambria" charset="0"/>
                <a:cs typeface="Cambria" charset="0"/>
              </a:rPr>
              <a:t>Minimiza</a:t>
            </a:r>
            <a:r>
              <a:rPr lang="pt-BR" sz="2400" dirty="0">
                <a:solidFill>
                  <a:schemeClr val="accent6"/>
                </a:solidFill>
                <a:ea typeface="Cambria" charset="0"/>
                <a:cs typeface="Cambria" charset="0"/>
              </a:rPr>
              <a:t> </a:t>
            </a:r>
            <a:r>
              <a:rPr lang="pt-BR" sz="2400" dirty="0">
                <a:ea typeface="Cambria" charset="0"/>
                <a:cs typeface="Cambria" charset="0"/>
              </a:rPr>
              <a:t>o número de </a:t>
            </a:r>
            <a:r>
              <a:rPr lang="pt-BR" sz="2400" dirty="0" err="1">
                <a:ea typeface="Cambria" charset="0"/>
                <a:cs typeface="Cambria" charset="0"/>
              </a:rPr>
              <a:t>flip-flops</a:t>
            </a:r>
            <a:r>
              <a:rPr lang="pt-BR" sz="2400" dirty="0">
                <a:ea typeface="Cambria" charset="0"/>
                <a:cs typeface="Cambria" charset="0"/>
              </a:rPr>
              <a:t>, mas não necessariamente a lógica de saída ou a lógica do próximo estado.</a:t>
            </a:r>
          </a:p>
          <a:p>
            <a:pPr lvl="1"/>
            <a:endParaRPr lang="pt-BR" sz="1100" dirty="0">
              <a:ea typeface="Cambria" charset="0"/>
              <a:cs typeface="Cambria" charset="0"/>
            </a:endParaRP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pt-BR" b="1" dirty="0">
                <a:ea typeface="Cambria" charset="0"/>
                <a:cs typeface="Cambria" charset="0"/>
              </a:rPr>
              <a:t>Codificação </a:t>
            </a:r>
            <a:r>
              <a:rPr lang="pt-BR" b="1" dirty="0" err="1">
                <a:ea typeface="Cambria" charset="0"/>
                <a:cs typeface="Cambria" charset="0"/>
              </a:rPr>
              <a:t>One</a:t>
            </a:r>
            <a:r>
              <a:rPr lang="pt-BR" b="1" dirty="0">
                <a:ea typeface="Cambria" charset="0"/>
                <a:cs typeface="Cambria" charset="0"/>
              </a:rPr>
              <a:t>-Hot:</a:t>
            </a:r>
          </a:p>
          <a:p>
            <a:pPr lvl="1"/>
            <a:r>
              <a:rPr lang="pt-BR" sz="2400" dirty="0">
                <a:ea typeface="Cambria" charset="0"/>
                <a:cs typeface="Cambria" charset="0"/>
              </a:rPr>
              <a:t>Usa bit para cada estado diferente. </a:t>
            </a:r>
            <a:r>
              <a:rPr lang="pt-BR" dirty="0">
                <a:ea typeface="Cambria" charset="0"/>
                <a:cs typeface="Cambria" charset="0"/>
              </a:rPr>
              <a:t>Ou seja, usa</a:t>
            </a:r>
            <a:r>
              <a:rPr lang="pt-BR" sz="2200" dirty="0">
                <a:ea typeface="Cambria" charset="0"/>
                <a:cs typeface="Cambria" charset="0"/>
              </a:rPr>
              <a:t> </a:t>
            </a:r>
            <a:r>
              <a:rPr lang="pt-BR" sz="2200" i="1" dirty="0" err="1">
                <a:ea typeface="Cambria" charset="0"/>
                <a:cs typeface="Cambria" charset="0"/>
              </a:rPr>
              <a:t>num_estados</a:t>
            </a:r>
            <a:r>
              <a:rPr lang="pt-BR" sz="2200" dirty="0">
                <a:ea typeface="Cambria" charset="0"/>
                <a:cs typeface="Cambria" charset="0"/>
              </a:rPr>
              <a:t> bits para representar os estados, sendo que 1 bit fica verdadeiro (“hot”) para um dado estado.</a:t>
            </a:r>
          </a:p>
          <a:p>
            <a:pPr lvl="1"/>
            <a:r>
              <a:rPr lang="pt-BR" sz="2400" i="1" dirty="0">
                <a:ea typeface="Cambria" charset="0"/>
                <a:cs typeface="Cambria" charset="0"/>
              </a:rPr>
              <a:t>Exemplo:</a:t>
            </a:r>
            <a:r>
              <a:rPr lang="pt-BR" sz="2400" dirty="0">
                <a:ea typeface="Cambria" charset="0"/>
                <a:cs typeface="Cambria" charset="0"/>
              </a:rPr>
              <a:t> 0001-&gt;verde, 0010-&gt;amarelo, 0100-&gt;vermelho,                       1000-&gt;</a:t>
            </a:r>
            <a:r>
              <a:rPr lang="pt-BR" sz="2400" dirty="0" err="1">
                <a:ea typeface="Cambria" charset="0"/>
                <a:cs typeface="Cambria" charset="0"/>
              </a:rPr>
              <a:t>vermelho+amarelo</a:t>
            </a:r>
            <a:r>
              <a:rPr lang="pt-BR" sz="2400" dirty="0">
                <a:ea typeface="Cambria" charset="0"/>
                <a:cs typeface="Cambria" charset="0"/>
              </a:rPr>
              <a:t>.</a:t>
            </a:r>
            <a:endParaRPr lang="pt-BR" sz="2400" i="1" dirty="0">
              <a:ea typeface="Cambria" charset="0"/>
              <a:cs typeface="Cambria" charset="0"/>
            </a:endParaRPr>
          </a:p>
          <a:p>
            <a:pPr lvl="1"/>
            <a:r>
              <a:rPr lang="pt-BR" sz="2400" b="1" dirty="0">
                <a:solidFill>
                  <a:schemeClr val="accent2"/>
                </a:solidFill>
                <a:ea typeface="Cambria" charset="0"/>
                <a:cs typeface="Cambria" charset="0"/>
              </a:rPr>
              <a:t>Maximiza</a:t>
            </a:r>
            <a:r>
              <a:rPr lang="pt-BR" sz="2400" dirty="0">
                <a:ea typeface="Cambria" charset="0"/>
                <a:cs typeface="Cambria" charset="0"/>
              </a:rPr>
              <a:t> número de </a:t>
            </a:r>
            <a:r>
              <a:rPr lang="pt-BR" sz="2400" dirty="0" err="1">
                <a:ea typeface="Cambria" charset="0"/>
                <a:cs typeface="Cambria" charset="0"/>
              </a:rPr>
              <a:t>flip-flops</a:t>
            </a:r>
            <a:r>
              <a:rPr lang="pt-BR" sz="2400" dirty="0">
                <a:ea typeface="Cambria" charset="0"/>
                <a:cs typeface="Cambria" charset="0"/>
              </a:rPr>
              <a:t>, mas </a:t>
            </a:r>
            <a:r>
              <a:rPr lang="pt-BR" sz="2400" b="1" dirty="0">
                <a:solidFill>
                  <a:schemeClr val="accent2"/>
                </a:solidFill>
                <a:ea typeface="Cambria" charset="0"/>
                <a:cs typeface="Cambria" charset="0"/>
              </a:rPr>
              <a:t>minimiza</a:t>
            </a:r>
            <a:r>
              <a:rPr lang="pt-BR" sz="2400" dirty="0">
                <a:ea typeface="Cambria" charset="0"/>
                <a:cs typeface="Cambria" charset="0"/>
              </a:rPr>
              <a:t> a lógica do próximo estado.</a:t>
            </a:r>
            <a:endParaRPr lang="pt-BR" sz="1050" dirty="0">
              <a:ea typeface="Cambria" charset="0"/>
              <a:cs typeface="Cambria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87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7349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18129"/>
          </a:xfrm>
        </p:spPr>
        <p:txBody>
          <a:bodyPr/>
          <a:lstStyle/>
          <a:p>
            <a:r>
              <a:rPr lang="pt-BR" dirty="0"/>
              <a:t>FSM: Codificação de Estados (III)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pt-BR" b="1" dirty="0">
                <a:ea typeface="Cambria" charset="0"/>
                <a:cs typeface="Cambria" charset="0"/>
              </a:rPr>
              <a:t>Codificação do estado baseado na Saída (Output </a:t>
            </a:r>
            <a:r>
              <a:rPr lang="pt-BR" b="1" dirty="0" err="1">
                <a:ea typeface="Cambria" charset="0"/>
                <a:cs typeface="Cambria" charset="0"/>
              </a:rPr>
              <a:t>Encoding</a:t>
            </a:r>
            <a:r>
              <a:rPr lang="pt-BR" b="1" dirty="0">
                <a:ea typeface="Cambria" charset="0"/>
                <a:cs typeface="Cambria" charset="0"/>
              </a:rPr>
              <a:t>):</a:t>
            </a:r>
          </a:p>
          <a:p>
            <a:pPr lvl="1"/>
            <a:r>
              <a:rPr lang="pt-BR" sz="2400" dirty="0">
                <a:ea typeface="Cambria" charset="0"/>
                <a:cs typeface="Cambria" charset="0"/>
              </a:rPr>
              <a:t>Saídas são acessadas </a:t>
            </a:r>
            <a:r>
              <a:rPr lang="pt-BR" sz="2400" b="1" dirty="0">
                <a:solidFill>
                  <a:schemeClr val="accent6"/>
                </a:solidFill>
                <a:ea typeface="Cambria" charset="0"/>
                <a:cs typeface="Cambria" charset="0"/>
              </a:rPr>
              <a:t>diretamente  </a:t>
            </a:r>
            <a:r>
              <a:rPr lang="pt-BR" sz="2400" dirty="0">
                <a:ea typeface="Cambria" charset="0"/>
                <a:cs typeface="Cambria" charset="0"/>
              </a:rPr>
              <a:t>na codificação do estado.</a:t>
            </a:r>
          </a:p>
          <a:p>
            <a:pPr lvl="1"/>
            <a:r>
              <a:rPr lang="pt-BR" sz="2400" dirty="0">
                <a:ea typeface="Cambria" charset="0"/>
                <a:cs typeface="Cambria" charset="0"/>
              </a:rPr>
              <a:t>Por exemplo, uma vez que temos </a:t>
            </a:r>
            <a:r>
              <a:rPr lang="pt-BR" sz="2400" b="1" dirty="0">
                <a:solidFill>
                  <a:srgbClr val="0070C0"/>
                </a:solidFill>
                <a:ea typeface="Cambria" charset="0"/>
                <a:cs typeface="Cambria" charset="0"/>
              </a:rPr>
              <a:t>3 saídas </a:t>
            </a:r>
            <a:r>
              <a:rPr lang="pt-BR" sz="2400" dirty="0">
                <a:ea typeface="Cambria" charset="0"/>
                <a:cs typeface="Cambria" charset="0"/>
              </a:rPr>
              <a:t>(cores de luz), codifique o estado com </a:t>
            </a:r>
            <a:r>
              <a:rPr lang="pt-BR" sz="2400" b="1" dirty="0">
                <a:solidFill>
                  <a:srgbClr val="0070C0"/>
                </a:solidFill>
                <a:ea typeface="Cambria" charset="0"/>
                <a:cs typeface="Cambria" charset="0"/>
              </a:rPr>
              <a:t>3 bits</a:t>
            </a:r>
            <a:r>
              <a:rPr lang="pt-BR" sz="2400" dirty="0">
                <a:ea typeface="Cambria" charset="0"/>
                <a:cs typeface="Cambria" charset="0"/>
              </a:rPr>
              <a:t>, de modo que cada bit represente uma cor.</a:t>
            </a:r>
          </a:p>
          <a:p>
            <a:pPr lvl="2"/>
            <a:r>
              <a:rPr lang="pt-BR" dirty="0">
                <a:ea typeface="Cambria" charset="0"/>
                <a:cs typeface="Cambria" charset="0"/>
              </a:rPr>
              <a:t>Bit</a:t>
            </a:r>
            <a:r>
              <a:rPr lang="pt-BR" baseline="-25000" dirty="0">
                <a:ea typeface="Cambria" charset="0"/>
                <a:cs typeface="Cambria" charset="0"/>
              </a:rPr>
              <a:t>0</a:t>
            </a:r>
            <a:r>
              <a:rPr lang="pt-BR" dirty="0">
                <a:ea typeface="Cambria" charset="0"/>
                <a:cs typeface="Cambria" charset="0"/>
              </a:rPr>
              <a:t> codifica saída de luz </a:t>
            </a:r>
            <a:r>
              <a:rPr lang="pt-BR" b="1" dirty="0">
                <a:ea typeface="Cambria" charset="0"/>
                <a:cs typeface="Cambria" charset="0"/>
              </a:rPr>
              <a:t>verde</a:t>
            </a:r>
            <a:r>
              <a:rPr lang="pt-BR" dirty="0">
                <a:ea typeface="Cambria" charset="0"/>
                <a:cs typeface="Cambria" charset="0"/>
              </a:rPr>
              <a:t>, </a:t>
            </a:r>
          </a:p>
          <a:p>
            <a:pPr lvl="2"/>
            <a:r>
              <a:rPr lang="pt-BR" dirty="0">
                <a:ea typeface="Cambria" charset="0"/>
                <a:cs typeface="Cambria" charset="0"/>
              </a:rPr>
              <a:t>Bit</a:t>
            </a:r>
            <a:r>
              <a:rPr lang="pt-BR" baseline="-25000" dirty="0">
                <a:ea typeface="Cambria" charset="0"/>
                <a:cs typeface="Cambria" charset="0"/>
              </a:rPr>
              <a:t>1</a:t>
            </a:r>
            <a:r>
              <a:rPr lang="pt-BR" dirty="0">
                <a:ea typeface="Cambria" charset="0"/>
                <a:cs typeface="Cambria" charset="0"/>
              </a:rPr>
              <a:t> codifica saída de luz </a:t>
            </a:r>
            <a:r>
              <a:rPr lang="pt-BR" b="1" dirty="0">
                <a:ea typeface="Cambria" charset="0"/>
                <a:cs typeface="Cambria" charset="0"/>
              </a:rPr>
              <a:t>amarela</a:t>
            </a:r>
            <a:endParaRPr lang="pt-BR" dirty="0">
              <a:ea typeface="Cambria" charset="0"/>
              <a:cs typeface="Cambria" charset="0"/>
            </a:endParaRPr>
          </a:p>
          <a:p>
            <a:pPr lvl="2"/>
            <a:r>
              <a:rPr lang="pt-BR" dirty="0">
                <a:ea typeface="Cambria" charset="0"/>
                <a:cs typeface="Cambria" charset="0"/>
              </a:rPr>
              <a:t>Bit</a:t>
            </a:r>
            <a:r>
              <a:rPr lang="pt-BR" baseline="-25000" dirty="0">
                <a:ea typeface="Cambria" charset="0"/>
                <a:cs typeface="Cambria" charset="0"/>
              </a:rPr>
              <a:t>2 </a:t>
            </a:r>
            <a:r>
              <a:rPr lang="pt-BR" dirty="0">
                <a:ea typeface="Cambria" charset="0"/>
                <a:cs typeface="Cambria" charset="0"/>
              </a:rPr>
              <a:t> codifica saída de luz </a:t>
            </a:r>
            <a:r>
              <a:rPr lang="pt-BR" b="1" dirty="0">
                <a:ea typeface="Cambria" charset="0"/>
                <a:cs typeface="Cambria" charset="0"/>
              </a:rPr>
              <a:t>vermelha</a:t>
            </a:r>
            <a:r>
              <a:rPr lang="pt-BR" dirty="0">
                <a:ea typeface="Cambria" charset="0"/>
                <a:cs typeface="Cambria" charset="0"/>
              </a:rPr>
              <a:t> </a:t>
            </a:r>
          </a:p>
          <a:p>
            <a:pPr lvl="1"/>
            <a:r>
              <a:rPr lang="pt-BR" sz="2000" i="1" dirty="0">
                <a:ea typeface="Cambria" charset="0"/>
                <a:cs typeface="Cambria" charset="0"/>
              </a:rPr>
              <a:t>Exemplo de estados: </a:t>
            </a:r>
            <a:r>
              <a:rPr lang="pt-BR" sz="2000" dirty="0">
                <a:ea typeface="Cambria" charset="0"/>
                <a:cs typeface="Cambria" charset="0"/>
              </a:rPr>
              <a:t>001 (saída com luz verde), 010 (saída com luz amarela), 100 (saída com luz vermelha), 110 (saída com luz </a:t>
            </a:r>
            <a:r>
              <a:rPr lang="pt-BR" sz="2000" dirty="0" err="1">
                <a:ea typeface="Cambria" charset="0"/>
                <a:cs typeface="Cambria" charset="0"/>
              </a:rPr>
              <a:t>vermelha+amarela</a:t>
            </a:r>
            <a:r>
              <a:rPr lang="pt-BR" sz="2000" dirty="0">
                <a:ea typeface="Cambria" charset="0"/>
                <a:cs typeface="Cambria" charset="0"/>
              </a:rPr>
              <a:t>).</a:t>
            </a:r>
            <a:endParaRPr lang="pt-BR" dirty="0">
              <a:ea typeface="Cambria" charset="0"/>
              <a:cs typeface="Cambria" charset="0"/>
            </a:endParaRPr>
          </a:p>
          <a:p>
            <a:pPr lvl="1"/>
            <a:r>
              <a:rPr lang="pt-BR" sz="2600" b="1" dirty="0">
                <a:solidFill>
                  <a:schemeClr val="accent6"/>
                </a:solidFill>
                <a:ea typeface="Cambria" charset="0"/>
                <a:cs typeface="Cambria" charset="0"/>
              </a:rPr>
              <a:t>Minimiza </a:t>
            </a:r>
            <a:r>
              <a:rPr lang="pt-BR" sz="2600" dirty="0">
                <a:ea typeface="Cambria" charset="0"/>
                <a:cs typeface="Cambria" charset="0"/>
              </a:rPr>
              <a:t>a lógica de saída </a:t>
            </a:r>
          </a:p>
          <a:p>
            <a:pPr lvl="1"/>
            <a:r>
              <a:rPr lang="pt-BR" sz="2400" dirty="0">
                <a:ea typeface="Cambria" charset="0"/>
                <a:cs typeface="Cambria" charset="0"/>
              </a:rPr>
              <a:t>Funciona somente para Máquinas de Moore (saída é função do estado)</a:t>
            </a:r>
          </a:p>
          <a:p>
            <a:pPr lvl="1"/>
            <a:endParaRPr lang="pt-BR" dirty="0">
              <a:ea typeface="Cambria" charset="0"/>
              <a:cs typeface="Cambri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88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1576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18129"/>
          </a:xfrm>
        </p:spPr>
        <p:txBody>
          <a:bodyPr/>
          <a:lstStyle/>
          <a:p>
            <a:r>
              <a:rPr lang="pt-BR" dirty="0"/>
              <a:t>FSM: Codificação de Estados (III)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 startAt="3"/>
            </a:pPr>
            <a:r>
              <a:rPr lang="pt-BR" b="1" dirty="0">
                <a:ea typeface="Cambria" charset="0"/>
                <a:cs typeface="Cambria" charset="0"/>
              </a:rPr>
              <a:t>Codificação do estado baseado na Saída (Output </a:t>
            </a:r>
            <a:r>
              <a:rPr lang="pt-BR" b="1" dirty="0" err="1">
                <a:ea typeface="Cambria" charset="0"/>
                <a:cs typeface="Cambria" charset="0"/>
              </a:rPr>
              <a:t>Encoding</a:t>
            </a:r>
            <a:r>
              <a:rPr lang="pt-BR" b="1" dirty="0">
                <a:ea typeface="Cambria" charset="0"/>
                <a:cs typeface="Cambria" charset="0"/>
              </a:rPr>
              <a:t>):</a:t>
            </a:r>
          </a:p>
          <a:p>
            <a:pPr lvl="1"/>
            <a:r>
              <a:rPr lang="pt-BR" sz="2400" dirty="0">
                <a:ea typeface="Cambria" charset="0"/>
                <a:cs typeface="Cambria" charset="0"/>
              </a:rPr>
              <a:t>Saídas são acessadas </a:t>
            </a:r>
            <a:r>
              <a:rPr lang="pt-BR" sz="2400" b="1" dirty="0">
                <a:solidFill>
                  <a:schemeClr val="accent6"/>
                </a:solidFill>
                <a:ea typeface="Cambria" charset="0"/>
                <a:cs typeface="Cambria" charset="0"/>
              </a:rPr>
              <a:t>diretamente  </a:t>
            </a:r>
            <a:r>
              <a:rPr lang="pt-BR" sz="2400" dirty="0">
                <a:ea typeface="Cambria" charset="0"/>
                <a:cs typeface="Cambria" charset="0"/>
              </a:rPr>
              <a:t>na codificação do estado.</a:t>
            </a:r>
          </a:p>
          <a:p>
            <a:pPr lvl="1"/>
            <a:r>
              <a:rPr lang="pt-BR" sz="2400" dirty="0">
                <a:ea typeface="Cambria" charset="0"/>
                <a:cs typeface="Cambria" charset="0"/>
              </a:rPr>
              <a:t>Por exemplo, uma vez que temos </a:t>
            </a:r>
            <a:r>
              <a:rPr lang="pt-BR" sz="2400" b="1" dirty="0">
                <a:solidFill>
                  <a:srgbClr val="0070C0"/>
                </a:solidFill>
                <a:ea typeface="Cambria" charset="0"/>
                <a:cs typeface="Cambria" charset="0"/>
              </a:rPr>
              <a:t>3 saídas </a:t>
            </a:r>
            <a:r>
              <a:rPr lang="pt-BR" sz="2400" dirty="0">
                <a:ea typeface="Cambria" charset="0"/>
                <a:cs typeface="Cambria" charset="0"/>
              </a:rPr>
              <a:t>(cores de luz), codifique o estado com </a:t>
            </a:r>
            <a:r>
              <a:rPr lang="pt-BR" sz="2400" b="1" dirty="0">
                <a:solidFill>
                  <a:srgbClr val="0070C0"/>
                </a:solidFill>
                <a:ea typeface="Cambria" charset="0"/>
                <a:cs typeface="Cambria" charset="0"/>
              </a:rPr>
              <a:t>3 bits</a:t>
            </a:r>
            <a:r>
              <a:rPr lang="pt-BR" sz="2400" dirty="0">
                <a:ea typeface="Cambria" charset="0"/>
                <a:cs typeface="Cambria" charset="0"/>
              </a:rPr>
              <a:t>, de modo que cada bit represente uma cor.</a:t>
            </a:r>
          </a:p>
          <a:p>
            <a:pPr lvl="2"/>
            <a:r>
              <a:rPr lang="pt-BR" dirty="0">
                <a:ea typeface="Cambria" charset="0"/>
                <a:cs typeface="Cambria" charset="0"/>
              </a:rPr>
              <a:t>Bit</a:t>
            </a:r>
            <a:r>
              <a:rPr lang="pt-BR" baseline="-25000" dirty="0">
                <a:ea typeface="Cambria" charset="0"/>
                <a:cs typeface="Cambria" charset="0"/>
              </a:rPr>
              <a:t>0</a:t>
            </a:r>
            <a:r>
              <a:rPr lang="pt-BR" dirty="0">
                <a:ea typeface="Cambria" charset="0"/>
                <a:cs typeface="Cambria" charset="0"/>
              </a:rPr>
              <a:t> codifica saída de luz </a:t>
            </a:r>
            <a:r>
              <a:rPr lang="pt-BR" b="1" dirty="0">
                <a:ea typeface="Cambria" charset="0"/>
                <a:cs typeface="Cambria" charset="0"/>
              </a:rPr>
              <a:t>verde</a:t>
            </a:r>
            <a:r>
              <a:rPr lang="pt-BR" dirty="0">
                <a:ea typeface="Cambria" charset="0"/>
                <a:cs typeface="Cambria" charset="0"/>
              </a:rPr>
              <a:t>, </a:t>
            </a:r>
          </a:p>
          <a:p>
            <a:pPr lvl="2"/>
            <a:r>
              <a:rPr lang="pt-BR" dirty="0">
                <a:ea typeface="Cambria" charset="0"/>
                <a:cs typeface="Cambria" charset="0"/>
              </a:rPr>
              <a:t>Bit</a:t>
            </a:r>
            <a:r>
              <a:rPr lang="pt-BR" baseline="-25000" dirty="0">
                <a:ea typeface="Cambria" charset="0"/>
                <a:cs typeface="Cambria" charset="0"/>
              </a:rPr>
              <a:t>1</a:t>
            </a:r>
            <a:r>
              <a:rPr lang="pt-BR" dirty="0">
                <a:ea typeface="Cambria" charset="0"/>
                <a:cs typeface="Cambria" charset="0"/>
              </a:rPr>
              <a:t> codifica saída de luz </a:t>
            </a:r>
            <a:r>
              <a:rPr lang="pt-BR" b="1" dirty="0">
                <a:ea typeface="Cambria" charset="0"/>
                <a:cs typeface="Cambria" charset="0"/>
              </a:rPr>
              <a:t>amarela</a:t>
            </a:r>
            <a:endParaRPr lang="pt-BR" dirty="0">
              <a:ea typeface="Cambria" charset="0"/>
              <a:cs typeface="Cambria" charset="0"/>
            </a:endParaRPr>
          </a:p>
          <a:p>
            <a:pPr lvl="2"/>
            <a:r>
              <a:rPr lang="pt-BR" dirty="0">
                <a:ea typeface="Cambria" charset="0"/>
                <a:cs typeface="Cambria" charset="0"/>
              </a:rPr>
              <a:t>Bit</a:t>
            </a:r>
            <a:r>
              <a:rPr lang="pt-BR" baseline="-25000" dirty="0">
                <a:ea typeface="Cambria" charset="0"/>
                <a:cs typeface="Cambria" charset="0"/>
              </a:rPr>
              <a:t>2 </a:t>
            </a:r>
            <a:r>
              <a:rPr lang="pt-BR" dirty="0">
                <a:ea typeface="Cambria" charset="0"/>
                <a:cs typeface="Cambria" charset="0"/>
              </a:rPr>
              <a:t> codifica saída de luz </a:t>
            </a:r>
            <a:r>
              <a:rPr lang="pt-BR" b="1" dirty="0">
                <a:ea typeface="Cambria" charset="0"/>
                <a:cs typeface="Cambria" charset="0"/>
              </a:rPr>
              <a:t>vermelha</a:t>
            </a:r>
            <a:r>
              <a:rPr lang="pt-BR" dirty="0">
                <a:ea typeface="Cambria" charset="0"/>
                <a:cs typeface="Cambria" charset="0"/>
              </a:rPr>
              <a:t> </a:t>
            </a:r>
          </a:p>
          <a:p>
            <a:pPr lvl="1"/>
            <a:r>
              <a:rPr lang="pt-BR" sz="2000" i="1" dirty="0">
                <a:ea typeface="Cambria" charset="0"/>
                <a:cs typeface="Cambria" charset="0"/>
              </a:rPr>
              <a:t>Exemplo de estados: </a:t>
            </a:r>
            <a:r>
              <a:rPr lang="pt-BR" sz="2000" dirty="0">
                <a:ea typeface="Cambria" charset="0"/>
                <a:cs typeface="Cambria" charset="0"/>
              </a:rPr>
              <a:t>001 (saída com luz verde), 010 (saída com luz amarela), 100 (saída com luz vermelha), 110 (saída com luz </a:t>
            </a:r>
            <a:r>
              <a:rPr lang="pt-BR" sz="2000" dirty="0" err="1">
                <a:ea typeface="Cambria" charset="0"/>
                <a:cs typeface="Cambria" charset="0"/>
              </a:rPr>
              <a:t>vermelha+amarela</a:t>
            </a:r>
            <a:r>
              <a:rPr lang="pt-BR" sz="2000" dirty="0">
                <a:ea typeface="Cambria" charset="0"/>
                <a:cs typeface="Cambria" charset="0"/>
              </a:rPr>
              <a:t>).</a:t>
            </a:r>
            <a:endParaRPr lang="pt-BR" dirty="0">
              <a:ea typeface="Cambria" charset="0"/>
              <a:cs typeface="Cambria" charset="0"/>
            </a:endParaRPr>
          </a:p>
          <a:p>
            <a:pPr lvl="1"/>
            <a:r>
              <a:rPr lang="pt-BR" sz="2600" b="1" dirty="0">
                <a:solidFill>
                  <a:schemeClr val="accent6"/>
                </a:solidFill>
                <a:ea typeface="Cambria" charset="0"/>
                <a:cs typeface="Cambria" charset="0"/>
              </a:rPr>
              <a:t>Minimiza </a:t>
            </a:r>
            <a:r>
              <a:rPr lang="pt-BR" sz="2600" dirty="0">
                <a:ea typeface="Cambria" charset="0"/>
                <a:cs typeface="Cambria" charset="0"/>
              </a:rPr>
              <a:t>a lógica de saída </a:t>
            </a:r>
          </a:p>
          <a:p>
            <a:pPr lvl="1"/>
            <a:r>
              <a:rPr lang="pt-BR" sz="2400" dirty="0">
                <a:ea typeface="Cambria" charset="0"/>
                <a:cs typeface="Cambria" charset="0"/>
              </a:rPr>
              <a:t>Funciona somente para Máquinas de Moore (saída é função do estado)</a:t>
            </a:r>
          </a:p>
          <a:p>
            <a:pPr lvl="1"/>
            <a:endParaRPr lang="pt-BR" dirty="0">
              <a:ea typeface="Cambria" charset="0"/>
              <a:cs typeface="Cambri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89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A2737C-BCE6-644B-8B79-A41C7D799A2E}"/>
              </a:ext>
            </a:extLst>
          </p:cNvPr>
          <p:cNvSpPr txBox="1"/>
          <p:nvPr/>
        </p:nvSpPr>
        <p:spPr>
          <a:xfrm>
            <a:off x="1543987" y="2389408"/>
            <a:ext cx="8919147" cy="2554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pt-BR" sz="3200" dirty="0">
              <a:solidFill>
                <a:srgbClr val="000000"/>
              </a:solidFill>
              <a:latin typeface="Tahoma"/>
            </a:endParaRPr>
          </a:p>
          <a:p>
            <a:pPr algn="ctr">
              <a:defRPr/>
            </a:pPr>
            <a:r>
              <a:rPr lang="pt-BR" sz="3200" dirty="0">
                <a:solidFill>
                  <a:srgbClr val="000000"/>
                </a:solidFill>
                <a:latin typeface="Tahoma"/>
              </a:rPr>
              <a:t>O </a:t>
            </a:r>
            <a:r>
              <a:rPr lang="pt-BR" sz="3200" b="1" dirty="0">
                <a:solidFill>
                  <a:srgbClr val="0070C0"/>
                </a:solidFill>
                <a:latin typeface="Tahoma"/>
              </a:rPr>
              <a:t>projetista</a:t>
            </a:r>
            <a:r>
              <a:rPr lang="pt-BR" sz="3200" dirty="0">
                <a:solidFill>
                  <a:srgbClr val="0070C0"/>
                </a:solidFill>
                <a:latin typeface="Tahoma"/>
              </a:rPr>
              <a:t> </a:t>
            </a:r>
            <a:r>
              <a:rPr lang="pt-BR" sz="3200" dirty="0">
                <a:solidFill>
                  <a:srgbClr val="000000"/>
                </a:solidFill>
                <a:latin typeface="Tahoma"/>
              </a:rPr>
              <a:t>deve </a:t>
            </a:r>
            <a:r>
              <a:rPr lang="pt-BR" sz="3200" b="1" dirty="0">
                <a:solidFill>
                  <a:srgbClr val="C00000"/>
                </a:solidFill>
                <a:latin typeface="Tahoma"/>
              </a:rPr>
              <a:t>cuidadosamente</a:t>
            </a:r>
            <a:r>
              <a:rPr lang="pt-BR" sz="3200" dirty="0">
                <a:solidFill>
                  <a:srgbClr val="C00000"/>
                </a:solidFill>
                <a:latin typeface="Tahoma"/>
              </a:rPr>
              <a:t> </a:t>
            </a:r>
            <a:r>
              <a:rPr lang="pt-BR" sz="3200" dirty="0">
                <a:solidFill>
                  <a:srgbClr val="000000"/>
                </a:solidFill>
                <a:latin typeface="Tahoma"/>
              </a:rPr>
              <a:t>escolher</a:t>
            </a:r>
          </a:p>
          <a:p>
            <a:pPr algn="ctr">
              <a:defRPr/>
            </a:pPr>
            <a:r>
              <a:rPr lang="pt-BR" sz="3200" dirty="0">
                <a:solidFill>
                  <a:srgbClr val="000000"/>
                </a:solidFill>
                <a:latin typeface="Tahoma"/>
              </a:rPr>
              <a:t>um esquema de codificação para </a:t>
            </a:r>
            <a:r>
              <a:rPr lang="pt-BR" sz="3200" b="1" dirty="0">
                <a:solidFill>
                  <a:srgbClr val="35742A"/>
                </a:solidFill>
                <a:latin typeface="Tahoma"/>
              </a:rPr>
              <a:t>otimizar</a:t>
            </a:r>
            <a:r>
              <a:rPr lang="pt-BR" sz="3200" dirty="0">
                <a:solidFill>
                  <a:srgbClr val="35742A"/>
                </a:solidFill>
                <a:latin typeface="Tahoma"/>
              </a:rPr>
              <a:t> </a:t>
            </a:r>
            <a:r>
              <a:rPr lang="pt-BR" sz="3200" dirty="0">
                <a:solidFill>
                  <a:srgbClr val="000000"/>
                </a:solidFill>
                <a:latin typeface="Tahoma"/>
              </a:rPr>
              <a:t>o projeto</a:t>
            </a:r>
          </a:p>
          <a:p>
            <a:pPr algn="ctr">
              <a:defRPr/>
            </a:pPr>
            <a:endParaRPr lang="pt-BR" sz="3200" dirty="0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1940014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D68F-26F8-004A-BE3B-E93C72BF5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7796"/>
            <a:ext cx="11480800" cy="792436"/>
          </a:xfrm>
        </p:spPr>
        <p:txBody>
          <a:bodyPr/>
          <a:lstStyle/>
          <a:p>
            <a:r>
              <a:rPr lang="pt-BR" sz="4400" dirty="0"/>
              <a:t>Inversores com Acoplamento Cruzado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702E3F-988E-4444-8217-12F647E08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927294"/>
                <a:ext cx="11480800" cy="5508534"/>
              </a:xfrm>
            </p:spPr>
            <p:txBody>
              <a:bodyPr/>
              <a:lstStyle/>
              <a:p>
                <a:r>
                  <a:rPr lang="pt-BR" dirty="0"/>
                  <a:t>Um par de inversores com acoplamento cruzado cria um dispositivo biestável (dois estados estáveis de armazenamento): saídas </a:t>
                </a:r>
                <a:r>
                  <a:rPr lang="pt-BR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pt-BR" i="1" dirty="0"/>
                  <a:t> </a:t>
                </a:r>
                <a:r>
                  <a:rPr lang="pt-BR" dirty="0"/>
                  <a:t>=1 e </a:t>
                </a:r>
                <a:r>
                  <a:rPr lang="pt-BR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pt-BR" i="1" dirty="0"/>
                  <a:t> </a:t>
                </a:r>
                <a:r>
                  <a:rPr lang="pt-BR" dirty="0"/>
                  <a:t>= 0. 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r>
                  <a:rPr lang="pt-BR" dirty="0"/>
                  <a:t>A variável </a:t>
                </a:r>
                <a:r>
                  <a:rPr lang="pt-BR" i="1" dirty="0" err="1"/>
                  <a:t>Q</a:t>
                </a:r>
                <a:r>
                  <a:rPr lang="pt-BR" i="1" dirty="0"/>
                  <a:t> </a:t>
                </a:r>
                <a:r>
                  <a:rPr lang="pt-BR" dirty="0"/>
                  <a:t>é chamada de variável de estado e o dispositivo armazena 1 bit.</a:t>
                </a:r>
              </a:p>
              <a:p>
                <a:pPr marL="801687" lvl="1" indent="-457200">
                  <a:buSzPct val="100000"/>
                  <a:buFont typeface="+mj-lt"/>
                  <a:buAutoNum type="alphaLcParenR"/>
                </a:pPr>
                <a:r>
                  <a:rPr lang="pt-BR" dirty="0" err="1"/>
                  <a:t>Q</a:t>
                </a:r>
                <a:r>
                  <a:rPr lang="pt-BR" dirty="0"/>
                  <a:t>=1→ I2→0→I1→Q=1.</a:t>
                </a:r>
              </a:p>
              <a:p>
                <a:pPr marL="801687" lvl="1" indent="-457200">
                  <a:buSzPct val="100000"/>
                  <a:buFont typeface="+mj-lt"/>
                  <a:buAutoNum type="alphaLcParenR"/>
                </a:pPr>
                <a:r>
                  <a:rPr lang="pt-BR" dirty="0" err="1"/>
                  <a:t>Q</a:t>
                </a:r>
                <a:r>
                  <a:rPr lang="pt-BR" dirty="0"/>
                  <a:t>=0→ I2→1→I1→Q=0.</a:t>
                </a:r>
              </a:p>
              <a:p>
                <a:pPr lvl="1"/>
                <a:r>
                  <a:rPr lang="pt-BR" dirty="0"/>
                  <a:t>Há também um estado metaestável (não permitido) onde </a:t>
                </a:r>
                <a:r>
                  <a:rPr lang="pt-BR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pt-BR" dirty="0"/>
                  <a:t> 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pt-BR" dirty="0"/>
                  <a:t> oscilam entre 0 e 1.</a:t>
                </a:r>
              </a:p>
              <a:p>
                <a:r>
                  <a:rPr lang="pt-BR" dirty="0"/>
                  <a:t>Infelizmente, tal como apresentado,</a:t>
                </a:r>
                <a:r>
                  <a:rPr lang="pt-BR" i="1" dirty="0">
                    <a:solidFill>
                      <a:srgbClr val="FF0000"/>
                    </a:solidFill>
                  </a:rPr>
                  <a:t> </a:t>
                </a:r>
                <a:r>
                  <a:rPr lang="pt-BR" i="1" dirty="0">
                    <a:solidFill>
                      <a:srgbClr val="C00000"/>
                    </a:solidFill>
                  </a:rPr>
                  <a:t>o dispositivo não é útil pois não possui um mecanismo de controle para definir Q</a:t>
                </a:r>
                <a:r>
                  <a:rPr lang="pt-BR" dirty="0">
                    <a:solidFill>
                      <a:srgbClr val="C0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702E3F-988E-4444-8217-12F647E08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27294"/>
                <a:ext cx="11480800" cy="5508534"/>
              </a:xfrm>
              <a:blipFill>
                <a:blip r:embed="rId3"/>
                <a:stretch>
                  <a:fillRect l="-221" t="-690" b="-20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9A0DD-4141-0045-B489-A334C43C24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FCFE49-F7D8-9F40-A47B-CD8F660E719E}" type="slidenum">
              <a:rPr lang="pt-BR" smtClean="0"/>
              <a:pPr/>
              <a:t>9</a:t>
            </a:fld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9C2C4C-7DFD-3342-9664-744942CCC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182" y="1813562"/>
            <a:ext cx="4254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004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41A-6E50-4E10-9A0D-0173EADF0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1186543"/>
            <a:ext cx="9321800" cy="1752600"/>
          </a:xfrm>
        </p:spPr>
        <p:txBody>
          <a:bodyPr/>
          <a:lstStyle/>
          <a:p>
            <a:pPr algn="ctr"/>
            <a:r>
              <a:rPr lang="en-US" dirty="0" err="1"/>
              <a:t>Máquinas</a:t>
            </a:r>
            <a:r>
              <a:rPr lang="en-US" dirty="0"/>
              <a:t> de Moore vs. </a:t>
            </a:r>
            <a:r>
              <a:rPr lang="en-US" dirty="0" err="1"/>
              <a:t>Máquinas</a:t>
            </a:r>
            <a:r>
              <a:rPr lang="en-US" dirty="0"/>
              <a:t> de Mealy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96F28-B373-4613-A3E5-37E376E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hangingPunct="0">
              <a:defRPr/>
            </a:pPr>
            <a:fld id="{5BEF67B4-941F-4736-A122-66E8AE1B4197}" type="slidenum">
              <a:rPr lang="en-US" altLang="en-US" sz="180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90</a:t>
            </a:fld>
            <a:endParaRPr lang="en-US" altLang="en-US" sz="180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1675240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18129"/>
          </a:xfrm>
        </p:spPr>
        <p:txBody>
          <a:bodyPr/>
          <a:lstStyle/>
          <a:p>
            <a:r>
              <a:rPr lang="pt-BR" dirty="0"/>
              <a:t>Recordando: FSM de Moore vs. </a:t>
            </a:r>
            <a:r>
              <a:rPr lang="pt-BR" dirty="0" err="1"/>
              <a:t>Mealy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7528"/>
            <a:ext cx="11480800" cy="5490358"/>
          </a:xfrm>
        </p:spPr>
        <p:txBody>
          <a:bodyPr/>
          <a:lstStyle/>
          <a:p>
            <a:r>
              <a:rPr lang="pt-BR" dirty="0"/>
              <a:t>Tanto a FSM de Moore quanto a FSM de </a:t>
            </a:r>
            <a:r>
              <a:rPr lang="pt-BR" dirty="0" err="1"/>
              <a:t>Mealy</a:t>
            </a:r>
            <a:r>
              <a:rPr lang="pt-BR" dirty="0"/>
              <a:t> determinam o próximo estado com base no estado atual e entradas. Elas diferem na </a:t>
            </a:r>
            <a:r>
              <a:rPr lang="pt-BR" b="1" dirty="0">
                <a:solidFill>
                  <a:srgbClr val="0070C0"/>
                </a:solidFill>
              </a:rPr>
              <a:t>lógica de saída</a:t>
            </a:r>
            <a:r>
              <a:rPr lang="pt-BR" dirty="0"/>
              <a:t>:</a:t>
            </a:r>
          </a:p>
          <a:p>
            <a:pPr lvl="1"/>
            <a:r>
              <a:rPr lang="pt-BR" b="1" dirty="0">
                <a:solidFill>
                  <a:schemeClr val="accent6"/>
                </a:solidFill>
              </a:rPr>
              <a:t>FSM de Moore</a:t>
            </a:r>
            <a:r>
              <a:rPr lang="pt-BR" dirty="0">
                <a:solidFill>
                  <a:schemeClr val="accent6"/>
                </a:solidFill>
              </a:rPr>
              <a:t>: </a:t>
            </a:r>
            <a:r>
              <a:rPr lang="pt-BR" dirty="0"/>
              <a:t>saídas dependem somente do estado atual.</a:t>
            </a:r>
          </a:p>
          <a:p>
            <a:pPr lvl="1"/>
            <a:endParaRPr lang="pt-BR" b="1" dirty="0">
              <a:solidFill>
                <a:schemeClr val="accent6"/>
              </a:solidFill>
            </a:endParaRPr>
          </a:p>
          <a:p>
            <a:pPr lvl="1"/>
            <a:endParaRPr lang="pt-BR" b="1" dirty="0">
              <a:solidFill>
                <a:schemeClr val="accent6"/>
              </a:solidFill>
            </a:endParaRPr>
          </a:p>
          <a:p>
            <a:pPr lvl="1"/>
            <a:endParaRPr lang="pt-BR" b="1" dirty="0">
              <a:solidFill>
                <a:schemeClr val="accent6"/>
              </a:solidFill>
            </a:endParaRPr>
          </a:p>
          <a:p>
            <a:pPr lvl="1"/>
            <a:endParaRPr lang="pt-BR" b="1" dirty="0">
              <a:solidFill>
                <a:schemeClr val="accent6"/>
              </a:solidFill>
            </a:endParaRPr>
          </a:p>
          <a:p>
            <a:pPr lvl="1"/>
            <a:r>
              <a:rPr lang="pt-BR" b="1" dirty="0">
                <a:solidFill>
                  <a:schemeClr val="accent6"/>
                </a:solidFill>
              </a:rPr>
              <a:t>FSM de </a:t>
            </a:r>
            <a:r>
              <a:rPr lang="pt-BR" b="1" dirty="0" err="1">
                <a:solidFill>
                  <a:schemeClr val="accent6"/>
                </a:solidFill>
              </a:rPr>
              <a:t>Mealy</a:t>
            </a:r>
            <a:r>
              <a:rPr lang="pt-BR" dirty="0">
                <a:solidFill>
                  <a:schemeClr val="accent6"/>
                </a:solidFill>
              </a:rPr>
              <a:t>: </a:t>
            </a:r>
            <a:r>
              <a:rPr lang="pt-BR" dirty="0"/>
              <a:t>saídas dependem do estado atual e entradas.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91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54524-6EA9-4040-9553-5BE9DBF5F8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47"/>
          <a:stretch/>
        </p:blipFill>
        <p:spPr>
          <a:xfrm>
            <a:off x="1936750" y="2222164"/>
            <a:ext cx="8318500" cy="1734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D1EECE-523C-9A48-B3E0-702BD553D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4355367"/>
            <a:ext cx="8343900" cy="2044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4EC668-B7CF-0A49-9E03-DE9482596073}"/>
              </a:ext>
            </a:extLst>
          </p:cNvPr>
          <p:cNvSpPr/>
          <p:nvPr/>
        </p:nvSpPr>
        <p:spPr bwMode="auto">
          <a:xfrm>
            <a:off x="3715656" y="2759743"/>
            <a:ext cx="907360" cy="8333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Lógica </a:t>
            </a:r>
            <a:r>
              <a:rPr lang="pt-BR" sz="1400" dirty="0" err="1"/>
              <a:t>p</a:t>
            </a:r>
            <a:r>
              <a:rPr lang="pt-BR" sz="1400" dirty="0"/>
              <a:t>/</a:t>
            </a: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próximo Estado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DCD9F7-C62B-AE47-9E87-565D1AAAECC2}"/>
              </a:ext>
            </a:extLst>
          </p:cNvPr>
          <p:cNvSpPr/>
          <p:nvPr/>
        </p:nvSpPr>
        <p:spPr bwMode="auto">
          <a:xfrm>
            <a:off x="7721599" y="2754773"/>
            <a:ext cx="907360" cy="8333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Lógica </a:t>
            </a:r>
            <a:r>
              <a:rPr lang="pt-BR" sz="1400" dirty="0" err="1"/>
              <a:t>p</a:t>
            </a:r>
            <a:r>
              <a:rPr lang="pt-BR" sz="1400" dirty="0"/>
              <a:t>/</a:t>
            </a: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lang="pt-BR" sz="1400" dirty="0"/>
              <a:t>Saída</a:t>
            </a:r>
            <a:endParaRPr kumimoji="0" 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49A6B6-CD21-6D4C-804B-BC6708172FE7}"/>
              </a:ext>
            </a:extLst>
          </p:cNvPr>
          <p:cNvSpPr/>
          <p:nvPr/>
        </p:nvSpPr>
        <p:spPr bwMode="auto">
          <a:xfrm>
            <a:off x="3715656" y="5125633"/>
            <a:ext cx="907360" cy="8333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Lógica </a:t>
            </a:r>
            <a:r>
              <a:rPr lang="pt-BR" sz="1400" dirty="0" err="1"/>
              <a:t>p</a:t>
            </a:r>
            <a:r>
              <a:rPr lang="pt-BR" sz="1400" dirty="0"/>
              <a:t>/</a:t>
            </a: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próximo Estado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655862-2F0C-8240-855F-7E8821F6E397}"/>
              </a:ext>
            </a:extLst>
          </p:cNvPr>
          <p:cNvSpPr/>
          <p:nvPr/>
        </p:nvSpPr>
        <p:spPr bwMode="auto">
          <a:xfrm>
            <a:off x="7721599" y="5180846"/>
            <a:ext cx="907360" cy="8333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Lógica </a:t>
            </a:r>
            <a:r>
              <a:rPr lang="pt-BR" sz="1400" dirty="0" err="1"/>
              <a:t>p</a:t>
            </a:r>
            <a:r>
              <a:rPr lang="pt-BR" sz="1400" dirty="0"/>
              <a:t>/</a:t>
            </a:r>
            <a:r>
              <a:rPr kumimoji="0" 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lang="pt-BR" sz="1400" dirty="0"/>
              <a:t>Saída</a:t>
            </a:r>
            <a:endParaRPr kumimoji="0" 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EBA65C-9FB6-104A-BC57-49814FA66BBC}"/>
              </a:ext>
            </a:extLst>
          </p:cNvPr>
          <p:cNvSpPr txBox="1"/>
          <p:nvPr/>
        </p:nvSpPr>
        <p:spPr>
          <a:xfrm>
            <a:off x="9176658" y="2975909"/>
            <a:ext cx="9900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saídas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AE16F-0E13-434E-B028-35C1F5B50514}"/>
              </a:ext>
            </a:extLst>
          </p:cNvPr>
          <p:cNvSpPr txBox="1"/>
          <p:nvPr/>
        </p:nvSpPr>
        <p:spPr>
          <a:xfrm>
            <a:off x="1841500" y="2867144"/>
            <a:ext cx="1105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entradas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C3F910-1E13-5647-AA09-08980DBAEDD0}"/>
              </a:ext>
            </a:extLst>
          </p:cNvPr>
          <p:cNvSpPr txBox="1"/>
          <p:nvPr/>
        </p:nvSpPr>
        <p:spPr>
          <a:xfrm>
            <a:off x="1841500" y="5228202"/>
            <a:ext cx="11052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entradas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922F4B-44AD-B64E-B915-DCB48048618F}"/>
              </a:ext>
            </a:extLst>
          </p:cNvPr>
          <p:cNvSpPr txBox="1"/>
          <p:nvPr/>
        </p:nvSpPr>
        <p:spPr>
          <a:xfrm>
            <a:off x="9258170" y="5377717"/>
            <a:ext cx="9900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saídas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7D3F97-5B31-3B49-8E79-45C668A190A2}"/>
              </a:ext>
            </a:extLst>
          </p:cNvPr>
          <p:cNvSpPr/>
          <p:nvPr/>
        </p:nvSpPr>
        <p:spPr bwMode="auto">
          <a:xfrm>
            <a:off x="6683829" y="5345058"/>
            <a:ext cx="653143" cy="219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estado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03CED9-9215-DC48-9CAF-A9FCBDA509BE}"/>
              </a:ext>
            </a:extLst>
          </p:cNvPr>
          <p:cNvSpPr/>
          <p:nvPr/>
        </p:nvSpPr>
        <p:spPr bwMode="auto">
          <a:xfrm>
            <a:off x="6794606" y="2908100"/>
            <a:ext cx="653143" cy="2198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estado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0C0DB6-6C22-3E4A-9FB2-531E9218CEC2}"/>
              </a:ext>
            </a:extLst>
          </p:cNvPr>
          <p:cNvSpPr/>
          <p:nvPr/>
        </p:nvSpPr>
        <p:spPr bwMode="auto">
          <a:xfrm>
            <a:off x="5100625" y="2667004"/>
            <a:ext cx="762000" cy="4478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próximo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estado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02DBA0-19FE-1A44-B073-0DC8A4264705}"/>
              </a:ext>
            </a:extLst>
          </p:cNvPr>
          <p:cNvSpPr/>
          <p:nvPr/>
        </p:nvSpPr>
        <p:spPr bwMode="auto">
          <a:xfrm>
            <a:off x="5204452" y="5087667"/>
            <a:ext cx="762000" cy="4478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próximo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estado</a:t>
            </a:r>
          </a:p>
        </p:txBody>
      </p:sp>
    </p:spTree>
    <p:extLst>
      <p:ext uri="{BB962C8B-B14F-4D97-AF65-F5344CB8AC3E}">
        <p14:creationId xmlns:p14="http://schemas.microsoft.com/office/powerpoint/2010/main" val="353236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18129"/>
          </a:xfrm>
        </p:spPr>
        <p:txBody>
          <a:bodyPr/>
          <a:lstStyle/>
          <a:p>
            <a:r>
              <a:rPr lang="pt-BR" dirty="0"/>
              <a:t>Exemplo: FSM de Moore vs. </a:t>
            </a:r>
            <a:r>
              <a:rPr lang="pt-BR" dirty="0" err="1"/>
              <a:t>Mealy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200" dirty="0" err="1"/>
              <a:t>Alyssa</a:t>
            </a:r>
            <a:r>
              <a:rPr lang="pt-BR" sz="2200" dirty="0"/>
              <a:t> P. Hacker tem um caracol robô que rasteja por uma fita de papel onde estão escritos 0s e 1s.</a:t>
            </a:r>
          </a:p>
          <a:p>
            <a:r>
              <a:rPr lang="pt-BR" sz="2200" dirty="0"/>
              <a:t>O caracol sorri sempre que os últimos dois dígitos sobre os quais ele rastejou são </a:t>
            </a:r>
            <a:r>
              <a:rPr lang="pt-BR" sz="2200" dirty="0">
                <a:solidFill>
                  <a:srgbClr val="FF0000"/>
                </a:solidFill>
              </a:rPr>
              <a:t>01</a:t>
            </a:r>
            <a:r>
              <a:rPr lang="pt-BR" sz="2200" dirty="0"/>
              <a:t>.  </a:t>
            </a:r>
          </a:p>
          <a:p>
            <a:r>
              <a:rPr lang="pt-BR" sz="2200" dirty="0"/>
              <a:t>O cérebro do caracol pode ser projetado usando uma FSM de  Moore ou </a:t>
            </a:r>
            <a:r>
              <a:rPr lang="pt-BR" sz="2200" dirty="0" err="1"/>
              <a:t>Mealy</a:t>
            </a:r>
            <a:r>
              <a:rPr lang="pt-BR" sz="2200" dirty="0"/>
              <a:t>.</a:t>
            </a:r>
          </a:p>
          <a:p>
            <a:endParaRPr lang="pt-BR" sz="2200" dirty="0"/>
          </a:p>
          <a:p>
            <a:endParaRPr lang="pt-BR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92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46" y="3286126"/>
            <a:ext cx="159682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8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21814"/>
          </a:xfrm>
        </p:spPr>
        <p:txBody>
          <a:bodyPr/>
          <a:lstStyle/>
          <a:p>
            <a:r>
              <a:rPr lang="pt-BR" dirty="0"/>
              <a:t>FSM de Moore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Mealy</a:t>
            </a:r>
            <a:r>
              <a:rPr lang="pt-BR" dirty="0"/>
              <a:t>: Diagrama de Trans. de Estados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997528"/>
            <a:ext cx="4478957" cy="5403272"/>
          </a:xfrm>
        </p:spPr>
        <p:txBody>
          <a:bodyPr/>
          <a:lstStyle/>
          <a:p>
            <a:endParaRPr lang="pt-BR" dirty="0"/>
          </a:p>
          <a:p>
            <a:endParaRPr lang="pt-BR" dirty="0"/>
          </a:p>
          <a:p>
            <a:r>
              <a:rPr lang="pt-BR" u="sng" dirty="0"/>
              <a:t>Moore</a:t>
            </a:r>
            <a:r>
              <a:rPr lang="pt-BR" dirty="0"/>
              <a:t>: A saída é indicada no interior do estado, pois só depende dele.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u="sng" dirty="0" err="1"/>
              <a:t>Mealy</a:t>
            </a:r>
            <a:r>
              <a:rPr lang="pt-BR" dirty="0"/>
              <a:t>: A saída é indicada na transição, Input/Output, pois leva em conta o estado vigente e a entrada.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93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981" y="2316163"/>
            <a:ext cx="1596824" cy="2905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5BADBE-017C-0946-BE3D-9DB30ED05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90" y="1157288"/>
            <a:ext cx="4927600" cy="251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28D369-1BCD-CF4A-B13F-AFFA5DDD4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1" y="3824288"/>
            <a:ext cx="3416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489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E869-C1E6-C441-AB74-DB7ECA2AB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FSM de Moore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Mealy</a:t>
            </a:r>
            <a:r>
              <a:rPr lang="pt-BR" dirty="0"/>
              <a:t>: Tabela de Trans. de Estados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A0F780-8FE7-6F44-B04B-0134921EA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371599"/>
            <a:ext cx="5638800" cy="5072743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t-BR" sz="2400" b="1" dirty="0"/>
              <a:t>Moore</a:t>
            </a:r>
            <a:r>
              <a:rPr lang="pt-BR" sz="2400" dirty="0"/>
              <a:t>: tabela de transição de estados e Tabela de saída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303847-3413-7044-BF48-C07B5742C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507274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t-BR" sz="2400" b="1" dirty="0" err="1"/>
              <a:t>Mealy</a:t>
            </a:r>
            <a:r>
              <a:rPr lang="pt-BR" sz="2400" dirty="0"/>
              <a:t>: tabela de transição de estados e saída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7BB2-0020-684A-A375-279D1B1AB6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94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0C444B-A5E2-FE41-9859-88AC60F61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174425"/>
            <a:ext cx="3468914" cy="25414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F02B6F-2024-8B48-804B-F19354E6C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629" y="2606613"/>
            <a:ext cx="4717142" cy="21637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DE5AFE-5EC3-B740-B1C8-8C9E0F441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06" y="4868316"/>
            <a:ext cx="1971902" cy="14768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0096929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E869-C1E6-C441-AB74-DB7ECA2AB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FSM de Moore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Mealy</a:t>
            </a:r>
            <a:r>
              <a:rPr lang="pt-BR" dirty="0"/>
              <a:t>: Tabela de Trans. de Estados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A0F780-8FE7-6F44-B04B-0134921EA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371599"/>
            <a:ext cx="5638800" cy="5072743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t-BR" sz="2400" b="1" dirty="0"/>
              <a:t>Moore</a:t>
            </a:r>
            <a:r>
              <a:rPr lang="pt-BR" sz="2400" dirty="0"/>
              <a:t>: tabela de transição de estados e saída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303847-3413-7044-BF48-C07B5742C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507274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pt-BR" sz="2400" b="1" dirty="0" err="1"/>
              <a:t>Mealy</a:t>
            </a:r>
            <a:r>
              <a:rPr lang="pt-BR" sz="2400" dirty="0"/>
              <a:t>: tabela de transição de estados e saída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7BB2-0020-684A-A375-279D1B1AB6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A640EF-F0E2-4E49-9455-7E266BCEBB78}" type="slidenum">
              <a:rPr lang="en-US" altLang="en-US" smtClean="0"/>
              <a:pPr>
                <a:defRPr/>
              </a:pPr>
              <a:t>95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167287-E731-EE4D-999B-C3009D6CA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629" y="2171079"/>
            <a:ext cx="3701142" cy="2607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C3B370-9A5D-B74E-956F-DFBD5E8EE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93" y="4851560"/>
            <a:ext cx="2223960" cy="15818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58775C-3002-A34A-81F4-B09CBB95A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57" y="2757714"/>
            <a:ext cx="5116286" cy="21744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1950105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6C0736A-4847-F446-BB12-523B197BC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FSM de Moore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Mealy</a:t>
            </a:r>
            <a:r>
              <a:rPr lang="pt-BR" dirty="0"/>
              <a:t>: Implementação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E7E0D19-7BD7-6F45-91C5-4EB8699C2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pt-BR" b="1" dirty="0" err="1"/>
              <a:t>Mealy</a:t>
            </a:r>
            <a:r>
              <a:rPr lang="pt-BR" dirty="0"/>
              <a:t>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EF742-8F15-C24F-B18D-3DFE2634DD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36AAF50-49AA-4C46-84C3-9E6309E47937}" type="slidenum">
              <a:rPr lang="en-US" altLang="en-US" smtClean="0"/>
              <a:pPr>
                <a:defRPr/>
              </a:pPr>
              <a:t>96</a:t>
            </a:fld>
            <a:endParaRPr lang="en-US" alt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AAD3040-0D46-6241-AABE-41E3EE34C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pt-BR" b="1" dirty="0"/>
              <a:t>Moore</a:t>
            </a:r>
            <a:r>
              <a:rPr lang="pt-BR" dirty="0"/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27DF40-7DB2-8448-B2D9-81149E86D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36" y="1957614"/>
            <a:ext cx="3949700" cy="3225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24D614-FCAD-4D47-9DC7-515825D6B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71" y="2319564"/>
            <a:ext cx="38100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40112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18129"/>
          </a:xfrm>
        </p:spPr>
        <p:txBody>
          <a:bodyPr/>
          <a:lstStyle/>
          <a:p>
            <a:r>
              <a:rPr lang="pt-BR" dirty="0"/>
              <a:t>Exercício: FSM de Moore vs. </a:t>
            </a:r>
            <a:r>
              <a:rPr lang="pt-BR" dirty="0" err="1"/>
              <a:t>Mealy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200" dirty="0"/>
              <a:t>Repita o exercício anterior, mas agora considerando que o caracol sorri sempre que os últimos quatro dígitos sobre os quais ele rastejou são </a:t>
            </a:r>
            <a:r>
              <a:rPr lang="pt-BR" sz="2200" dirty="0">
                <a:solidFill>
                  <a:srgbClr val="FF0000"/>
                </a:solidFill>
              </a:rPr>
              <a:t>1101</a:t>
            </a:r>
            <a:r>
              <a:rPr lang="pt-BR" sz="2200" dirty="0"/>
              <a:t>.  </a:t>
            </a:r>
          </a:p>
          <a:p>
            <a:r>
              <a:rPr lang="pt-BR" sz="2200" dirty="0"/>
              <a:t>Para conferência com o seu projeto, o slide a seguir apresenta uma solução para os digramas de transição. </a:t>
            </a:r>
          </a:p>
          <a:p>
            <a:endParaRPr lang="pt-BR" sz="2200" dirty="0"/>
          </a:p>
          <a:p>
            <a:endParaRPr lang="pt-BR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97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76" y="3135086"/>
            <a:ext cx="159682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293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721814"/>
          </a:xfrm>
        </p:spPr>
        <p:txBody>
          <a:bodyPr/>
          <a:lstStyle/>
          <a:p>
            <a:r>
              <a:rPr lang="pt-BR" dirty="0"/>
              <a:t>FSM de Moore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Mealy</a:t>
            </a:r>
            <a:r>
              <a:rPr lang="pt-BR" dirty="0"/>
              <a:t>: Diagrama de Trans. de Estados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7528"/>
            <a:ext cx="3810000" cy="5403272"/>
          </a:xfrm>
        </p:spPr>
        <p:txBody>
          <a:bodyPr/>
          <a:lstStyle/>
          <a:p>
            <a:endParaRPr lang="pt-BR" dirty="0"/>
          </a:p>
          <a:p>
            <a:endParaRPr lang="pt-BR" dirty="0"/>
          </a:p>
          <a:p>
            <a:r>
              <a:rPr lang="pt-BR" dirty="0"/>
              <a:t>A saída é indicada no interior do estado.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 saída é indicada na transição, pois leva em conta o estado vigente e a entrada.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98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6519178"/>
              </p:ext>
            </p:extLst>
          </p:nvPr>
        </p:nvGraphicFramePr>
        <p:xfrm>
          <a:off x="3810000" y="1331414"/>
          <a:ext cx="6172200" cy="246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848418" imgH="1535704" progId="Visio.Drawing.6">
                  <p:embed/>
                </p:oleObj>
              </mc:Choice>
              <mc:Fallback>
                <p:oleObj name="VISIO" r:id="rId4" imgW="3848418" imgH="1535704" progId="Visio.Drawing.6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331414"/>
                        <a:ext cx="6172200" cy="246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94448011"/>
              </p:ext>
            </p:extLst>
          </p:nvPr>
        </p:nvGraphicFramePr>
        <p:xfrm>
          <a:off x="4344989" y="3979862"/>
          <a:ext cx="5102225" cy="233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045456" imgH="1395261" progId="Visio.Drawing.6">
                  <p:embed/>
                </p:oleObj>
              </mc:Choice>
              <mc:Fallback>
                <p:oleObj name="VISIO" r:id="rId6" imgW="3045456" imgH="1395261" progId="Visio.Drawing.6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989" y="3979862"/>
                        <a:ext cx="5102225" cy="233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981" y="2316163"/>
            <a:ext cx="1596824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524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FSM: Procedimento de Projeto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908153"/>
            <a:ext cx="11480799" cy="5579733"/>
          </a:xfrm>
        </p:spPr>
        <p:txBody>
          <a:bodyPr/>
          <a:lstStyle/>
          <a:p>
            <a:r>
              <a:rPr lang="pt-BR" sz="2000" b="1" dirty="0">
                <a:ea typeface="Cambria" charset="0"/>
                <a:cs typeface="Cambria" charset="0"/>
              </a:rPr>
              <a:t>Determine</a:t>
            </a:r>
            <a:r>
              <a:rPr lang="pt-BR" sz="2000" dirty="0">
                <a:ea typeface="Cambria" charset="0"/>
                <a:cs typeface="Cambria" charset="0"/>
              </a:rPr>
              <a:t> todos os estados possíveis de sua máquina.</a:t>
            </a:r>
          </a:p>
          <a:p>
            <a:endParaRPr lang="pt-BR" sz="2000" b="1" dirty="0">
              <a:ea typeface="Cambria" charset="0"/>
              <a:cs typeface="Cambria" charset="0"/>
            </a:endParaRPr>
          </a:p>
          <a:p>
            <a:r>
              <a:rPr lang="pt-BR" sz="2000" b="1" dirty="0">
                <a:ea typeface="Cambria" charset="0"/>
                <a:cs typeface="Cambria" charset="0"/>
              </a:rPr>
              <a:t>Desenvolva</a:t>
            </a:r>
            <a:r>
              <a:rPr lang="pt-BR" sz="2000" dirty="0">
                <a:ea typeface="Cambria" charset="0"/>
                <a:cs typeface="Cambria" charset="0"/>
              </a:rPr>
              <a:t> um </a:t>
            </a:r>
            <a:r>
              <a:rPr lang="pt-BR" sz="2000" b="1" dirty="0">
                <a:solidFill>
                  <a:srgbClr val="7030A0"/>
                </a:solidFill>
                <a:ea typeface="Cambria" charset="0"/>
                <a:cs typeface="Cambria" charset="0"/>
              </a:rPr>
              <a:t>digrama de transição de estados. </a:t>
            </a:r>
            <a:r>
              <a:rPr lang="pt-BR" sz="1800" dirty="0">
                <a:ea typeface="Cambria" charset="0"/>
                <a:cs typeface="Cambria" charset="0"/>
              </a:rPr>
              <a:t>Geralmente isso é feito a partir de uma descrição textual.</a:t>
            </a:r>
          </a:p>
          <a:p>
            <a:pPr marL="1039812" lvl="2" indent="-342900">
              <a:buSzPct val="100000"/>
              <a:buFont typeface="+mj-lt"/>
              <a:buAutoNum type="arabicParenR"/>
            </a:pPr>
            <a:r>
              <a:rPr lang="pt-BR" sz="1600" dirty="0">
                <a:ea typeface="Cambria" charset="0"/>
                <a:cs typeface="Cambria" charset="0"/>
              </a:rPr>
              <a:t>Determine as </a:t>
            </a:r>
            <a:r>
              <a:rPr lang="pt-BR" sz="1600" b="1" dirty="0">
                <a:solidFill>
                  <a:srgbClr val="0070C0"/>
                </a:solidFill>
                <a:ea typeface="Cambria" charset="0"/>
                <a:cs typeface="Cambria" charset="0"/>
              </a:rPr>
              <a:t>entradas</a:t>
            </a:r>
            <a:r>
              <a:rPr lang="pt-BR" sz="1600" dirty="0">
                <a:solidFill>
                  <a:srgbClr val="0070C0"/>
                </a:solidFill>
                <a:ea typeface="Cambria" charset="0"/>
                <a:cs typeface="Cambria" charset="0"/>
              </a:rPr>
              <a:t> </a:t>
            </a:r>
            <a:r>
              <a:rPr lang="pt-BR" sz="1600" dirty="0">
                <a:ea typeface="Cambria" charset="0"/>
                <a:cs typeface="Cambria" charset="0"/>
              </a:rPr>
              <a:t>e </a:t>
            </a:r>
            <a:r>
              <a:rPr lang="pt-BR" sz="1600" b="1" dirty="0">
                <a:solidFill>
                  <a:srgbClr val="0070C0"/>
                </a:solidFill>
                <a:ea typeface="Cambria" charset="0"/>
                <a:cs typeface="Cambria" charset="0"/>
              </a:rPr>
              <a:t>saídas</a:t>
            </a:r>
            <a:r>
              <a:rPr lang="pt-BR" sz="1600" dirty="0">
                <a:solidFill>
                  <a:srgbClr val="0070C0"/>
                </a:solidFill>
                <a:ea typeface="Cambria" charset="0"/>
                <a:cs typeface="Cambria" charset="0"/>
              </a:rPr>
              <a:t> </a:t>
            </a:r>
            <a:r>
              <a:rPr lang="pt-BR" sz="1600" dirty="0">
                <a:ea typeface="Cambria" charset="0"/>
                <a:cs typeface="Cambria" charset="0"/>
              </a:rPr>
              <a:t>para cada </a:t>
            </a:r>
            <a:r>
              <a:rPr lang="pt-BR" sz="1600" b="1" dirty="0">
                <a:solidFill>
                  <a:srgbClr val="0070C0"/>
                </a:solidFill>
                <a:ea typeface="Cambria" charset="0"/>
                <a:cs typeface="Cambria" charset="0"/>
              </a:rPr>
              <a:t>estado.</a:t>
            </a:r>
            <a:r>
              <a:rPr lang="pt-BR" sz="1600" dirty="0">
                <a:ea typeface="Cambria" charset="0"/>
                <a:cs typeface="Cambria" charset="0"/>
              </a:rPr>
              <a:t> </a:t>
            </a:r>
          </a:p>
          <a:p>
            <a:pPr marL="1039812" lvl="2" indent="-342900">
              <a:buSzPct val="100000"/>
              <a:buFont typeface="+mj-lt"/>
              <a:buAutoNum type="arabicParenR"/>
            </a:pPr>
            <a:r>
              <a:rPr lang="pt-BR" sz="1600" dirty="0">
                <a:ea typeface="Cambria" charset="0"/>
                <a:cs typeface="Cambria" charset="0"/>
              </a:rPr>
              <a:t>Descubra como transitar de um estado para outro.</a:t>
            </a:r>
          </a:p>
          <a:p>
            <a:endParaRPr lang="pt-BR" sz="2000" b="1" dirty="0">
              <a:ea typeface="Cambria" charset="0"/>
              <a:cs typeface="Cambria" charset="0"/>
            </a:endParaRPr>
          </a:p>
          <a:p>
            <a:r>
              <a:rPr lang="pt-BR" sz="2000" b="1" dirty="0">
                <a:ea typeface="Cambria" charset="0"/>
                <a:cs typeface="Cambria" charset="0"/>
              </a:rPr>
              <a:t>Abordagem:</a:t>
            </a:r>
          </a:p>
          <a:p>
            <a:pPr lvl="1"/>
            <a:r>
              <a:rPr lang="pt-BR" sz="1800" dirty="0">
                <a:ea typeface="Cambria" charset="0"/>
                <a:cs typeface="Cambria" charset="0"/>
              </a:rPr>
              <a:t>Comece definindo o estado inicial (</a:t>
            </a:r>
            <a:r>
              <a:rPr lang="pt-BR" sz="1800" b="1" dirty="0">
                <a:solidFill>
                  <a:srgbClr val="0070C0"/>
                </a:solidFill>
              </a:rPr>
              <a:t>estado de </a:t>
            </a:r>
            <a:r>
              <a:rPr lang="pt-BR" sz="1800" b="1" dirty="0">
                <a:solidFill>
                  <a:srgbClr val="0070C0"/>
                </a:solidFill>
                <a:ea typeface="Cambria" charset="0"/>
                <a:cs typeface="Cambria" charset="0"/>
              </a:rPr>
              <a:t>reset</a:t>
            </a:r>
            <a:r>
              <a:rPr lang="pt-BR" sz="1800" dirty="0">
                <a:ea typeface="Cambria" charset="0"/>
                <a:cs typeface="Cambria" charset="0"/>
              </a:rPr>
              <a:t>)</a:t>
            </a:r>
            <a:r>
              <a:rPr lang="pt-BR" sz="1800" b="1" dirty="0">
                <a:solidFill>
                  <a:srgbClr val="0070C0"/>
                </a:solidFill>
                <a:ea typeface="Cambria" charset="0"/>
                <a:cs typeface="Cambria" charset="0"/>
              </a:rPr>
              <a:t> </a:t>
            </a:r>
            <a:r>
              <a:rPr lang="pt-BR" sz="1800" dirty="0">
                <a:ea typeface="Cambria" charset="0"/>
                <a:cs typeface="Cambria" charset="0"/>
              </a:rPr>
              <a:t>e o que acontece a partir dele.</a:t>
            </a:r>
          </a:p>
          <a:p>
            <a:pPr lvl="1"/>
            <a:r>
              <a:rPr lang="pt-BR" sz="1800" dirty="0">
                <a:ea typeface="Cambria" charset="0"/>
                <a:cs typeface="Cambria" charset="0"/>
              </a:rPr>
              <a:t>A partir do estado inicial, adicione </a:t>
            </a:r>
            <a:r>
              <a:rPr lang="pt-BR" sz="1800" b="1" dirty="0">
                <a:ea typeface="Cambria" charset="0"/>
                <a:cs typeface="Cambria" charset="0"/>
              </a:rPr>
              <a:t>transições</a:t>
            </a:r>
            <a:r>
              <a:rPr lang="pt-BR" sz="1800" dirty="0">
                <a:ea typeface="Cambria" charset="0"/>
                <a:cs typeface="Cambria" charset="0"/>
              </a:rPr>
              <a:t> e novos </a:t>
            </a:r>
            <a:r>
              <a:rPr lang="pt-BR" sz="1800" b="1" dirty="0">
                <a:ea typeface="Cambria" charset="0"/>
                <a:cs typeface="Cambria" charset="0"/>
              </a:rPr>
              <a:t>estados, </a:t>
            </a:r>
            <a:r>
              <a:rPr lang="pt-BR" sz="1800" dirty="0">
                <a:ea typeface="Cambria" charset="0"/>
                <a:cs typeface="Cambria" charset="0"/>
              </a:rPr>
              <a:t>se necessário.</a:t>
            </a:r>
            <a:endParaRPr lang="pt-BR" sz="1800" b="1" dirty="0">
              <a:ea typeface="Cambria" charset="0"/>
              <a:cs typeface="Cambria" charset="0"/>
            </a:endParaRPr>
          </a:p>
          <a:p>
            <a:pPr lvl="1"/>
            <a:r>
              <a:rPr lang="pt-BR" sz="1800" dirty="0">
                <a:ea typeface="Cambria" charset="0"/>
                <a:cs typeface="Cambria" charset="0"/>
              </a:rPr>
              <a:t>Escolher </a:t>
            </a:r>
            <a:r>
              <a:rPr lang="pt-BR" sz="1800" b="1" dirty="0">
                <a:solidFill>
                  <a:srgbClr val="0070C0"/>
                </a:solidFill>
                <a:ea typeface="Cambria" charset="0"/>
                <a:cs typeface="Cambria" charset="0"/>
              </a:rPr>
              <a:t>bons nomes para os estados </a:t>
            </a:r>
            <a:r>
              <a:rPr lang="pt-BR" sz="1800" dirty="0">
                <a:ea typeface="Cambria" charset="0"/>
                <a:cs typeface="Cambria" charset="0"/>
              </a:rPr>
              <a:t>é muito importante.</a:t>
            </a:r>
          </a:p>
          <a:p>
            <a:r>
              <a:rPr lang="pt-BR" sz="2000" dirty="0">
                <a:ea typeface="Cambria" charset="0"/>
                <a:cs typeface="Cambria" charset="0"/>
              </a:rPr>
              <a:t>Construir uma FSM é </a:t>
            </a:r>
            <a:r>
              <a:rPr lang="pt-BR" sz="2000" b="1" dirty="0">
                <a:ea typeface="Cambria" charset="0"/>
                <a:cs typeface="Cambria" charset="0"/>
              </a:rPr>
              <a:t>parecido</a:t>
            </a:r>
            <a:r>
              <a:rPr lang="pt-BR" sz="2000" dirty="0">
                <a:ea typeface="Cambria" charset="0"/>
                <a:cs typeface="Cambria" charset="0"/>
              </a:rPr>
              <a:t> com o ato de programar:</a:t>
            </a:r>
          </a:p>
          <a:p>
            <a:pPr lvl="1"/>
            <a:r>
              <a:rPr lang="pt-BR" sz="1800" dirty="0">
                <a:ea typeface="Cambria" charset="0"/>
                <a:cs typeface="Cambria" charset="0"/>
              </a:rPr>
              <a:t>uma FSM tem um “fluxo de controle” principal. </a:t>
            </a:r>
          </a:p>
          <a:p>
            <a:pPr lvl="1"/>
            <a:r>
              <a:rPr lang="pt-BR" sz="1800" dirty="0">
                <a:ea typeface="Cambria" charset="0"/>
                <a:cs typeface="Cambria" charset="0"/>
              </a:rPr>
              <a:t>A construção </a:t>
            </a:r>
            <a:r>
              <a:rPr lang="pt-BR" sz="1800" dirty="0" err="1">
                <a:ea typeface="Cambria" charset="0"/>
                <a:cs typeface="Cambria" charset="0"/>
              </a:rPr>
              <a:t>if-then-else</a:t>
            </a:r>
            <a:r>
              <a:rPr lang="pt-BR" sz="1800" dirty="0">
                <a:ea typeface="Cambria" charset="0"/>
                <a:cs typeface="Cambria" charset="0"/>
              </a:rPr>
              <a:t> é controlada por uma ou mais entradas.</a:t>
            </a:r>
          </a:p>
          <a:p>
            <a:pPr lvl="1"/>
            <a:r>
              <a:rPr lang="pt-BR" sz="1800" dirty="0">
                <a:ea typeface="Cambria" charset="0"/>
                <a:cs typeface="Cambria" charset="0"/>
              </a:rPr>
              <a:t>As saídas são controladas pelo estado e/ou entradas.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eaLnBrk="0" hangingPunct="0">
              <a:defRPr/>
            </a:pPr>
            <a:fld id="{F4A640EF-F0E2-4E49-9455-7E266BCEBB78}" type="slidenum">
              <a:rPr lang="pt-BR" altLang="en-US" sz="1800" smtClean="0">
                <a:solidFill>
                  <a:srgbClr val="000000">
                    <a:tint val="75000"/>
                  </a:srgbClr>
                </a:solidFill>
                <a:latin typeface="Tahoma"/>
                <a:cs typeface="+mn-cs"/>
              </a:rPr>
              <a:pPr eaLnBrk="0" hangingPunct="0">
                <a:defRPr/>
              </a:pPr>
              <a:t>99</a:t>
            </a:fld>
            <a:endParaRPr lang="pt-BR" altLang="en-US" sz="1800" dirty="0">
              <a:solidFill>
                <a:srgbClr val="000000">
                  <a:tint val="75000"/>
                </a:srgbClr>
              </a:solidFill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37668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16030</TotalTime>
  <Words>7453</Words>
  <Application>Microsoft Macintosh PowerPoint</Application>
  <PresentationFormat>Widescreen</PresentationFormat>
  <Paragraphs>1894</Paragraphs>
  <Slides>113</Slides>
  <Notes>30</Notes>
  <HiddenSlides>5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8" baseType="lpstr">
      <vt:lpstr>Brush Script MT</vt:lpstr>
      <vt:lpstr>ＭＳ Ｐゴシック</vt:lpstr>
      <vt:lpstr>Apple Chancery</vt:lpstr>
      <vt:lpstr>Arial</vt:lpstr>
      <vt:lpstr>Calibri</vt:lpstr>
      <vt:lpstr>Cambria</vt:lpstr>
      <vt:lpstr>Cambria Math</vt:lpstr>
      <vt:lpstr>Consolas</vt:lpstr>
      <vt:lpstr>Garamond</vt:lpstr>
      <vt:lpstr>Tahoma</vt:lpstr>
      <vt:lpstr>Times New Roman</vt:lpstr>
      <vt:lpstr>Wingdings</vt:lpstr>
      <vt:lpstr>Edge</vt:lpstr>
      <vt:lpstr>1_Metropolitan_bullet</vt:lpstr>
      <vt:lpstr>VISIO</vt:lpstr>
      <vt:lpstr>Lógica Digital  Circuitos Lógicos Sequenciais</vt:lpstr>
      <vt:lpstr>Agenda</vt:lpstr>
      <vt:lpstr>Circuitos Combinacionais VS Circuitos Sequenciais</vt:lpstr>
      <vt:lpstr>Circuitos Combinacionais VS Circuitos Sequenciais (Cont.)</vt:lpstr>
      <vt:lpstr>Circuitos Combinacionais VS Circuitos Sequenciais (Cont.)</vt:lpstr>
      <vt:lpstr>Classificação dos Circuitos Sequenciais</vt:lpstr>
      <vt:lpstr>Mais Detalhes Sobre Circuitos Sequenciais Síncronos</vt:lpstr>
      <vt:lpstr>Agenda</vt:lpstr>
      <vt:lpstr>Inversores com Acoplamento Cruzado</vt:lpstr>
      <vt:lpstr>Latches versus Flip-Flops</vt:lpstr>
      <vt:lpstr>O Latch SR baseado em portas NOR</vt:lpstr>
      <vt:lpstr>O Latch SR (Set-Reset) com portas NOR</vt:lpstr>
      <vt:lpstr>O Latch SR com Controle de Habilitação</vt:lpstr>
      <vt:lpstr>O Latch R-S com Controle de habilitação (Enable) </vt:lpstr>
      <vt:lpstr>O Latch D</vt:lpstr>
      <vt:lpstr>O Latch D</vt:lpstr>
      <vt:lpstr>O Latch D: Implementação Moderna, Mais Barata</vt:lpstr>
      <vt:lpstr>O Flip-Flops D (Implementação Mestre-Escravo)</vt:lpstr>
      <vt:lpstr>O Flip-Flop D (configuração mestre-escravo)</vt:lpstr>
      <vt:lpstr>O Flip-Flop D: detalhes da operação</vt:lpstr>
      <vt:lpstr>FF-D: implementação moderna</vt:lpstr>
      <vt:lpstr>Resumo: O Flip-Flop D</vt:lpstr>
      <vt:lpstr>Flip-Flop JK e Flip-Flop T</vt:lpstr>
      <vt:lpstr>O Flip-Flops JK </vt:lpstr>
      <vt:lpstr>O Flip-Flops JK (Cont.) </vt:lpstr>
      <vt:lpstr>O Flip-Flops JK (Cont.) </vt:lpstr>
      <vt:lpstr>O Flip-Flops T </vt:lpstr>
      <vt:lpstr>Resumo das Tabelas Características dos Flip-Flops</vt:lpstr>
      <vt:lpstr>Entradas Assíncronas de Flip-Flops (ou diretas)</vt:lpstr>
      <vt:lpstr>Entradas Assíncronas</vt:lpstr>
      <vt:lpstr>Entradas Assíncronas (Cont.) </vt:lpstr>
      <vt:lpstr>Registradores </vt:lpstr>
      <vt:lpstr>Registrador com Flip-Flops D </vt:lpstr>
      <vt:lpstr>Registrador: Implementação com Flip-Flops D </vt:lpstr>
      <vt:lpstr>Exemplo: Latch-D versus FF-D</vt:lpstr>
      <vt:lpstr>Exemplo: Latch-D versus FF-D</vt:lpstr>
      <vt:lpstr>Agenda</vt:lpstr>
      <vt:lpstr>Circuitos Sequenciais Síncronos</vt:lpstr>
      <vt:lpstr>Circuitos Sequenciais Síncronos (Cont.)</vt:lpstr>
      <vt:lpstr>Estado do Sistema: Uma Analogia</vt:lpstr>
      <vt:lpstr>Estado do Sistema: Uma Analogia (Cont.)</vt:lpstr>
      <vt:lpstr>Diagrama de Estados para o Cadeado Sequencial</vt:lpstr>
      <vt:lpstr>Mudanças de Estado Síncrona vs Assíncrona</vt:lpstr>
      <vt:lpstr>Exemplo: Diagrama de Estado de um Sistema Síncrono</vt:lpstr>
      <vt:lpstr>Mudança de Estado Sincronizada </vt:lpstr>
      <vt:lpstr>Mudança de Estado Sincronizada (Cont.) </vt:lpstr>
      <vt:lpstr>Máquinas de Estados Finitos  (Finite State Machines ou FSM) </vt:lpstr>
      <vt:lpstr>O que são Máquinas de Estado Finito?</vt:lpstr>
      <vt:lpstr>Máquinas de Estados Finitos: Composição</vt:lpstr>
      <vt:lpstr>Classes Gerais de Máquinas de Estados Finitos</vt:lpstr>
      <vt:lpstr>Classes Gerais de Máquinas de Estados Finitos</vt:lpstr>
      <vt:lpstr>Implementação do Registrador de Estado</vt:lpstr>
      <vt:lpstr>Implementação do Registrador de Estado (Cont.)</vt:lpstr>
      <vt:lpstr>Exemplo de FSM: Controle de Tráfego</vt:lpstr>
      <vt:lpstr>Exemplo de FSM: Controle de Tráfego (Cont.)</vt:lpstr>
      <vt:lpstr>Exemplo de FSM: Diagrama de Transições</vt:lpstr>
      <vt:lpstr>Exemplo de FSM: Diagrama de Transição </vt:lpstr>
      <vt:lpstr>Exemplo de FSM: Diagrama de Transição</vt:lpstr>
      <vt:lpstr>Exemplo de FSM: Diagrama de Transição</vt:lpstr>
      <vt:lpstr>Exemplo de FSM: Diagrama de Transição </vt:lpstr>
      <vt:lpstr>Exemplo de FSM: Tabela de Transição de Estados</vt:lpstr>
      <vt:lpstr>Exemplo de FSM: Tabela de Transição de Estados</vt:lpstr>
      <vt:lpstr>Exemplo de FSM: Tabela de Transição de Estados</vt:lpstr>
      <vt:lpstr>Exemplo de FSM: Tabela de Transição de Estados</vt:lpstr>
      <vt:lpstr>Exemplo de FSM: Tabela de Transição de Estados</vt:lpstr>
      <vt:lpstr>Exemplo de FSM: Tabela de Transição de Estados</vt:lpstr>
      <vt:lpstr>Exemplo de FSM: Tabela de Transição de Estados</vt:lpstr>
      <vt:lpstr>Exemplo de FSM: Tabela de Saída</vt:lpstr>
      <vt:lpstr>Exemplo de FSM: Tabela de Saída</vt:lpstr>
      <vt:lpstr>Exemplo de FSM: Tabela de Saída</vt:lpstr>
      <vt:lpstr>Exemplo de FSM: Tabela de Saída</vt:lpstr>
      <vt:lpstr>Exemplo de FSM: Tabela de Saída</vt:lpstr>
      <vt:lpstr>Exemplo de FSM: Tabela de Saída</vt:lpstr>
      <vt:lpstr>Exemplo de FSM: Esquemático da Implementação</vt:lpstr>
      <vt:lpstr>Exemplo de FSM: Impl. da Lógica do Próximo Estado</vt:lpstr>
      <vt:lpstr>FSM: Implementação da Lógica de Saída</vt:lpstr>
      <vt:lpstr>FSM: Temporização</vt:lpstr>
      <vt:lpstr>FSM: Diagrama de Tempo</vt:lpstr>
      <vt:lpstr>FSM: Diagrama de Tempo</vt:lpstr>
      <vt:lpstr>FSM: Diagrama de Tempo</vt:lpstr>
      <vt:lpstr>FSM: Diagrama de Tempo</vt:lpstr>
      <vt:lpstr>FSM: Diagrama de Tempo</vt:lpstr>
      <vt:lpstr>FSM: Diagrama de Tempo</vt:lpstr>
      <vt:lpstr>FSM: Diagrama de Tempo</vt:lpstr>
      <vt:lpstr>Máquinas de Estado Finito  (Codificação de Estados)</vt:lpstr>
      <vt:lpstr>FSM: Codificação de Estados</vt:lpstr>
      <vt:lpstr>FSM: Codificação de Estados (II)</vt:lpstr>
      <vt:lpstr>FSM: Codificação de Estados (III)</vt:lpstr>
      <vt:lpstr>FSM: Codificação de Estados (III)</vt:lpstr>
      <vt:lpstr>Máquinas de Moore vs. Máquinas de Mealy</vt:lpstr>
      <vt:lpstr>Recordando: FSM de Moore vs. Mealy</vt:lpstr>
      <vt:lpstr>Exemplo: FSM de Moore vs. Mealy</vt:lpstr>
      <vt:lpstr>FSM de Moore vs Mealy: Diagrama de Trans. de Estados</vt:lpstr>
      <vt:lpstr>FSM de Moore vs Mealy: Tabela de Trans. de Estados</vt:lpstr>
      <vt:lpstr>FSM de Moore vs Mealy: Tabela de Trans. de Estados</vt:lpstr>
      <vt:lpstr>FSM de Moore vs Mealy: Implementação</vt:lpstr>
      <vt:lpstr>Exercício: FSM de Moore vs. Mealy</vt:lpstr>
      <vt:lpstr>FSM de Moore vs Mealy: Diagrama de Trans. de Estados</vt:lpstr>
      <vt:lpstr>FSM: Procedimento de Projeto</vt:lpstr>
      <vt:lpstr>Memória</vt:lpstr>
      <vt:lpstr>Conceitos Preliminares</vt:lpstr>
      <vt:lpstr>Como uma Matriz de Memória é Projetada?</vt:lpstr>
      <vt:lpstr>Projetando a Memória: Operação de Leitura</vt:lpstr>
      <vt:lpstr>Projetando a Memória: Operação de Leitura (Cont.)</vt:lpstr>
      <vt:lpstr>Projetando a Memória: Operação de Leitura (Cont.)</vt:lpstr>
      <vt:lpstr>Projetando a Memória: Operação de Leitura (Cont.)</vt:lpstr>
      <vt:lpstr>Lembre-se: Multiplexador (MUX)</vt:lpstr>
      <vt:lpstr>Projetando a Memória: Operação de Escrita</vt:lpstr>
      <vt:lpstr>Memória: Operação de escrita (gravação) (Cont.)</vt:lpstr>
      <vt:lpstr>Juntando as peças...</vt:lpstr>
      <vt:lpstr> Uma Matriz de Memória 4x3 (4 localizações de 3 bits)</vt:lpstr>
      <vt:lpstr> Uma Matriz de Memória 4x3 (4 localizações de 3 bits)</vt:lpstr>
      <vt:lpstr>Exemplo: Leitura da localização 3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Linder Silva</cp:lastModifiedBy>
  <cp:revision>980</cp:revision>
  <cp:lastPrinted>2019-03-08T17:00:26Z</cp:lastPrinted>
  <dcterms:created xsi:type="dcterms:W3CDTF">2010-09-08T00:51:32Z</dcterms:created>
  <dcterms:modified xsi:type="dcterms:W3CDTF">2024-01-03T02:20:30Z</dcterms:modified>
</cp:coreProperties>
</file>